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61" r:id="rId3"/>
    <p:sldId id="298" r:id="rId4"/>
    <p:sldId id="355" r:id="rId5"/>
    <p:sldId id="299" r:id="rId6"/>
    <p:sldId id="300" r:id="rId7"/>
    <p:sldId id="301" r:id="rId8"/>
    <p:sldId id="356" r:id="rId9"/>
    <p:sldId id="268" r:id="rId10"/>
    <p:sldId id="357" r:id="rId11"/>
    <p:sldId id="257" r:id="rId12"/>
    <p:sldId id="358" r:id="rId13"/>
    <p:sldId id="273" r:id="rId14"/>
    <p:sldId id="360" r:id="rId15"/>
    <p:sldId id="274" r:id="rId16"/>
    <p:sldId id="258" r:id="rId17"/>
    <p:sldId id="279" r:id="rId18"/>
    <p:sldId id="280" r:id="rId19"/>
    <p:sldId id="281" r:id="rId20"/>
    <p:sldId id="282" r:id="rId21"/>
    <p:sldId id="313" r:id="rId22"/>
    <p:sldId id="363" r:id="rId23"/>
    <p:sldId id="284" r:id="rId24"/>
    <p:sldId id="354" r:id="rId25"/>
    <p:sldId id="312" r:id="rId26"/>
    <p:sldId id="314" r:id="rId27"/>
    <p:sldId id="315" r:id="rId28"/>
    <p:sldId id="259" r:id="rId29"/>
    <p:sldId id="318" r:id="rId30"/>
    <p:sldId id="285" r:id="rId31"/>
    <p:sldId id="286" r:id="rId32"/>
    <p:sldId id="287" r:id="rId33"/>
    <p:sldId id="288" r:id="rId34"/>
    <p:sldId id="362" r:id="rId3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C9"/>
    <a:srgbClr val="FF99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4DB69-7744-4D2C-B372-5BE4DF52A75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7560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79214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781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201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6252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914427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C620-F66E-44EB-BEE8-522B8BE94142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56851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86F67-BC25-4CCE-B584-B81D8599C689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8432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90793" cy="13208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4364754"/>
          </a:xfrm>
        </p:spPr>
        <p:txBody>
          <a:bodyPr/>
          <a:lstStyle>
            <a:lvl1pPr>
              <a:lnSpc>
                <a:spcPts val="5000"/>
              </a:lnSpc>
              <a:defRPr sz="3200"/>
            </a:lvl1pPr>
            <a:lvl2pPr>
              <a:defRPr sz="2400"/>
            </a:lvl2pPr>
            <a:lvl3pPr>
              <a:defRPr sz="1800"/>
            </a:lvl3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AB8F8-072B-4C19-A594-06DC684E394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950121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7C3EA-9E25-4F31-BBF9-9153FE93A79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2032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4074-30FD-4EB9-B157-C1C27183CCA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0963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E6A14-AE62-4EC0-B84F-4A682E57612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741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B031C-7BF4-476A-88BC-10F19F74A49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7188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B697-6A1A-4FC6-B7C1-E0202B51945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7608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317F5-9A83-42C9-B28C-44A561CE5D9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23505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lika 3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416" y="-13401"/>
            <a:ext cx="2459567" cy="6897065"/>
          </a:xfrm>
          <a:prstGeom prst="rect">
            <a:avLst/>
          </a:prstGeom>
        </p:spPr>
      </p:pic>
      <p:pic>
        <p:nvPicPr>
          <p:cNvPr id="35" name="Slika 3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8031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DDE6AA2-F004-4B19-BE00-19D8AF1843B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  <p:pic>
        <p:nvPicPr>
          <p:cNvPr id="22" name="Picture 13" descr="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3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3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EF2DA"/>
              </a:clrFrom>
              <a:clrTo>
                <a:srgbClr val="FEF2D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2363"/>
            <a:ext cx="773113" cy="68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6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736"/>
            <a:ext cx="6406480" cy="2547715"/>
          </a:xfrm>
        </p:spPr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hr-HR" altLang="sr-Latn-R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IZBOR HABSBURGOVACA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80728" y="4149080"/>
            <a:ext cx="5616624" cy="17526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sr-Latn-RS" altLang="sr-Latn-RS" sz="4000" dirty="0"/>
              <a:t>Sabor u Cetinu (</a:t>
            </a:r>
            <a:r>
              <a:rPr lang="sr-Latn-RS" altLang="sr-Latn-RS" sz="4000" dirty="0" err="1"/>
              <a:t>Cetingradu</a:t>
            </a:r>
            <a:r>
              <a:rPr lang="sr-Latn-RS" altLang="sr-Latn-RS" sz="4000" dirty="0"/>
              <a:t>) 1527.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404665"/>
            <a:ext cx="8229600" cy="252028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započeo rat za prijestolje</a:t>
            </a:r>
          </a:p>
          <a:p>
            <a:pPr>
              <a:lnSpc>
                <a:spcPts val="5000"/>
              </a:lnSpc>
            </a:pPr>
            <a:r>
              <a:rPr lang="hr-HR" dirty="0"/>
              <a:t>Ugarsko-hrvatska država, koja je nastala 1102., prestala postojati</a:t>
            </a:r>
          </a:p>
        </p:txBody>
      </p:sp>
      <p:pic>
        <p:nvPicPr>
          <p:cNvPr id="5122" name="Picture 2" descr="http://www.ujmagyarevezred.nl/rakoczi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094" y="3140968"/>
            <a:ext cx="4762500" cy="28765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023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88640"/>
            <a:ext cx="7490793" cy="1152128"/>
          </a:xfrm>
        </p:spPr>
        <p:txBody>
          <a:bodyPr/>
          <a:lstStyle/>
          <a:p>
            <a:r>
              <a:rPr lang="hr-HR" altLang="sr-Latn-RS" dirty="0"/>
              <a:t>Habsburgovci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12776"/>
            <a:ext cx="2954290" cy="1512168"/>
          </a:xfrm>
        </p:spPr>
        <p:txBody>
          <a:bodyPr>
            <a:normAutofit/>
          </a:bodyPr>
          <a:lstStyle/>
          <a:p>
            <a:r>
              <a:rPr lang="hr-HR" altLang="sr-Latn-RS" dirty="0"/>
              <a:t>potječu iz Švicarske</a:t>
            </a:r>
          </a:p>
        </p:txBody>
      </p:sp>
      <p:pic>
        <p:nvPicPr>
          <p:cNvPr id="6148" name="Picture 4" descr="https://upload.wikimedia.org/wikipedia/commons/thumb/7/7b/Merian_Habsburg_1642.jpg/1024px-Merian_Habsburg_16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279531"/>
            <a:ext cx="5228032" cy="5176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78" y="3429000"/>
            <a:ext cx="1743722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8640"/>
            <a:ext cx="7992888" cy="2160240"/>
          </a:xfrm>
        </p:spPr>
        <p:txBody>
          <a:bodyPr>
            <a:normAutofit/>
          </a:bodyPr>
          <a:lstStyle/>
          <a:p>
            <a:r>
              <a:rPr lang="hr-HR" altLang="sr-Latn-RS" dirty="0"/>
              <a:t>uspon započinje u drugoj polovici          13. stoljeća kada je </a:t>
            </a:r>
            <a:r>
              <a:rPr lang="hr-HR" altLang="sr-Latn-RS" b="1" dirty="0"/>
              <a:t>Rudolf Habsburški </a:t>
            </a:r>
            <a:r>
              <a:rPr lang="hr-HR" altLang="sr-Latn-RS" dirty="0"/>
              <a:t>postao njemački car</a:t>
            </a:r>
          </a:p>
        </p:txBody>
      </p:sp>
      <p:pic>
        <p:nvPicPr>
          <p:cNvPr id="9218" name="Picture 2" descr="http://img.webme.com/pic/h/habsburg/rudol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564904"/>
            <a:ext cx="2439019" cy="32959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upload.wikimedia.org/wikipedia/commons/thumb/5/56/Rudolf_von_Habsburg_Speyer.jpg/800px-Rudolf_von_Habsburg_Spey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75585"/>
            <a:ext cx="2658274" cy="48746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23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215710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uskoro središtem vlasti i habsburškim obiteljskim posjedom postale </a:t>
            </a:r>
            <a:r>
              <a:rPr lang="hr-HR" b="1" dirty="0"/>
              <a:t>austrijske</a:t>
            </a:r>
            <a:r>
              <a:rPr lang="hr-HR" dirty="0"/>
              <a:t> zemlje</a:t>
            </a:r>
          </a:p>
        </p:txBody>
      </p:sp>
      <p:pic>
        <p:nvPicPr>
          <p:cNvPr id="10242" name="Picture 2" descr="https://upload.wikimedia.org/wikipedia/commons/2/2b/Albrecht_I_Wien18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72994" cy="44344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commons/thumb/7/71/Ermordung_Albrecht_I.jpg/800px-Ermordung_Albrecht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05786"/>
            <a:ext cx="3037515" cy="38348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687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404664"/>
            <a:ext cx="8640960" cy="1080119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hr-HR" dirty="0"/>
              <a:t>vlast proširili na </a:t>
            </a:r>
            <a:r>
              <a:rPr lang="hr-HR" b="1" dirty="0"/>
              <a:t>Istru</a:t>
            </a:r>
            <a:r>
              <a:rPr lang="hr-HR" dirty="0"/>
              <a:t> i </a:t>
            </a:r>
            <a:r>
              <a:rPr lang="hr-HR" b="1" dirty="0"/>
              <a:t>slovenske</a:t>
            </a:r>
            <a:r>
              <a:rPr lang="hr-HR" dirty="0"/>
              <a:t> zemlje</a:t>
            </a:r>
          </a:p>
        </p:txBody>
      </p:sp>
      <p:pic>
        <p:nvPicPr>
          <p:cNvPr id="10246" name="Picture 6" descr="http://www.washie.com/s/cc_images/cache_4213415812.jpg?t=1438646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412" y="1628800"/>
            <a:ext cx="6489176" cy="49704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08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6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svoje posjede i vlast širit će vještim </a:t>
            </a:r>
            <a:r>
              <a:rPr lang="hr-HR" b="1" dirty="0"/>
              <a:t>diplomatskim</a:t>
            </a:r>
            <a:r>
              <a:rPr lang="hr-HR" dirty="0"/>
              <a:t> i </a:t>
            </a:r>
            <a:r>
              <a:rPr lang="hr-HR" b="1" dirty="0"/>
              <a:t>ženidbenim</a:t>
            </a:r>
            <a:r>
              <a:rPr lang="hr-HR" dirty="0"/>
              <a:t> vezama</a:t>
            </a:r>
          </a:p>
        </p:txBody>
      </p:sp>
      <p:pic>
        <p:nvPicPr>
          <p:cNvPr id="13316" name="Picture 4" descr="https://jennajaxon.files.wordpress.com/2014/01/ft1d5nb0d9_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07" y="2848347"/>
            <a:ext cx="5057775" cy="3552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94" y="2852936"/>
            <a:ext cx="2588642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6658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/>
              <a:t>Nastavak obrambenoga rata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29274" y="1700809"/>
            <a:ext cx="7490793" cy="1584175"/>
          </a:xfrm>
        </p:spPr>
        <p:txBody>
          <a:bodyPr/>
          <a:lstStyle/>
          <a:p>
            <a:r>
              <a:rPr lang="hr-HR" altLang="sr-Latn-RS" dirty="0"/>
              <a:t>obrana hrvatskih zemalja oslabljena je ratom za prijestolje</a:t>
            </a:r>
          </a:p>
        </p:txBody>
      </p:sp>
      <p:pic>
        <p:nvPicPr>
          <p:cNvPr id="1026" name="Picture 2" descr="Wappen des Geschlechts &quot;Habsburg&quot; -- (Woodcut) Holzschnitt in 4 Farben von Otto Hupp; 29 x 13,5 cm; (aus dem &quot;Mchn. Kalender&quot; von 191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64904"/>
            <a:ext cx="1775674" cy="41231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29274" y="3068960"/>
            <a:ext cx="518457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altLang="sr-Latn-RS" dirty="0"/>
              <a:t>Ferdinand se nije držao danih obećanja vezanih uz obranu hrvatskih zemalja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008111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Hrvatska izgubila veliki dio teritorija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1151" r="11371" b="20600"/>
          <a:stretch/>
        </p:blipFill>
        <p:spPr>
          <a:xfrm>
            <a:off x="4139952" y="2420888"/>
            <a:ext cx="4620682" cy="3618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zervirano mjesto sadržaja 2"/>
          <p:cNvSpPr txBox="1">
            <a:spLocks/>
          </p:cNvSpPr>
          <p:nvPr/>
        </p:nvSpPr>
        <p:spPr>
          <a:xfrm>
            <a:off x="457200" y="1556792"/>
            <a:ext cx="3466728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dirty="0"/>
              <a:t>veza između sjevera i juga prekinuta je padom </a:t>
            </a:r>
            <a:r>
              <a:rPr lang="hr-HR" b="1" dirty="0"/>
              <a:t>Obrovca</a:t>
            </a:r>
          </a:p>
        </p:txBody>
      </p:sp>
    </p:spTree>
    <p:extLst>
      <p:ext uri="{BB962C8B-B14F-4D97-AF65-F5344CB8AC3E}">
        <p14:creationId xmlns:p14="http://schemas.microsoft.com/office/powerpoint/2010/main" val="2111146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440160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cijela </a:t>
            </a:r>
            <a:r>
              <a:rPr lang="hr-HR" b="1" dirty="0"/>
              <a:t>Lika</a:t>
            </a:r>
            <a:r>
              <a:rPr lang="hr-HR" dirty="0"/>
              <a:t> i </a:t>
            </a:r>
            <a:r>
              <a:rPr lang="hr-HR" b="1" dirty="0"/>
              <a:t>Krbava</a:t>
            </a:r>
            <a:r>
              <a:rPr lang="hr-HR" dirty="0"/>
              <a:t> pale su u osmanlijske ruke zauzimanjem </a:t>
            </a:r>
            <a:r>
              <a:rPr lang="hr-HR" b="1" dirty="0"/>
              <a:t>Udbine 1527.</a:t>
            </a:r>
          </a:p>
        </p:txBody>
      </p:sp>
      <p:pic>
        <p:nvPicPr>
          <p:cNvPr id="2050" name="Picture 2" descr="http://www.muzejlike.hr/images/gradin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24944"/>
            <a:ext cx="3352800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drus-kcs.hr/slike/povijest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67" y="3222669"/>
            <a:ext cx="3807896" cy="2216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899592" y="5733256"/>
            <a:ext cx="3178696" cy="85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sz="2400" dirty="0"/>
              <a:t>grad Modruš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>
          <a:xfrm>
            <a:off x="4851512" y="5733256"/>
            <a:ext cx="3178696" cy="857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sz="2400" dirty="0"/>
              <a:t>gradina - Udbina</a:t>
            </a:r>
          </a:p>
        </p:txBody>
      </p:sp>
    </p:spTree>
    <p:extLst>
      <p:ext uri="{BB962C8B-B14F-4D97-AF65-F5344CB8AC3E}">
        <p14:creationId xmlns:p14="http://schemas.microsoft.com/office/powerpoint/2010/main" val="23708175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crta hrvatske obrane povukla se do Bihaća kada su Turci zauzeli </a:t>
            </a:r>
            <a:r>
              <a:rPr lang="hr-HR" b="1" dirty="0"/>
              <a:t>Jajce 1528.</a:t>
            </a:r>
          </a:p>
        </p:txBody>
      </p:sp>
      <p:pic>
        <p:nvPicPr>
          <p:cNvPr id="3076" name="Picture 4" descr="http://www.phone-travel.com/fajlovi/ideaimage/tvrdjava-jajce-zidine_4f7cc26c9ed14.jpg?thumb=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40" y="2276872"/>
            <a:ext cx="5459719" cy="37739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74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84" y="116632"/>
            <a:ext cx="7024440" cy="65624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8" r="6251" b="14664"/>
          <a:stretch/>
        </p:blipFill>
        <p:spPr>
          <a:xfrm>
            <a:off x="755576" y="5593039"/>
            <a:ext cx="3240384" cy="11521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 7"/>
          <p:cNvSpPr>
            <a:spLocks noGrp="1" noChangeArrowheads="1"/>
          </p:cNvSpPr>
          <p:nvPr>
            <p:ph idx="1"/>
          </p:nvPr>
        </p:nvSpPr>
        <p:spPr>
          <a:xfrm>
            <a:off x="107504" y="2779841"/>
            <a:ext cx="1800200" cy="1368152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hr-HR" altLang="sr-Latn-RS" sz="2400" dirty="0"/>
              <a:t>Hrvatska 1527. g.</a:t>
            </a:r>
          </a:p>
        </p:txBody>
      </p:sp>
    </p:spTree>
    <p:extLst>
      <p:ext uri="{BB962C8B-B14F-4D97-AF65-F5344CB8AC3E}">
        <p14:creationId xmlns:p14="http://schemas.microsoft.com/office/powerpoint/2010/main" val="2318320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1"/>
            <a:ext cx="8496944" cy="1584176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hr-HR" dirty="0"/>
              <a:t>zadnja kraljevska utvrda na jugu Hrvatske, </a:t>
            </a:r>
            <a:r>
              <a:rPr lang="hr-HR" b="1" dirty="0"/>
              <a:t>Klis</a:t>
            </a:r>
            <a:r>
              <a:rPr lang="hr-HR" dirty="0"/>
              <a:t>, pao je u turske ruke </a:t>
            </a:r>
            <a:r>
              <a:rPr lang="hr-HR" b="1" dirty="0"/>
              <a:t>1537.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7316" r="3538" b="20121"/>
          <a:stretch/>
        </p:blipFill>
        <p:spPr>
          <a:xfrm>
            <a:off x="629816" y="1805271"/>
            <a:ext cx="7596336" cy="4414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727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906871"/>
            <a:ext cx="4144962" cy="209008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altLang="sr-Latn-RS" b="1" dirty="0"/>
              <a:t>Klis </a:t>
            </a:r>
            <a:r>
              <a:rPr lang="hr-HR" altLang="sr-Latn-RS" dirty="0"/>
              <a:t>- zadnja kraljevska utvrda na jugu Hrvatske </a:t>
            </a:r>
          </a:p>
        </p:txBody>
      </p:sp>
      <p:pic>
        <p:nvPicPr>
          <p:cNvPr id="95236" name="Picture 4" descr="k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183063" cy="6480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upload.wikimedia.org/wikipedia/commons/2/2d/Cliss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17" r="7218"/>
          <a:stretch/>
        </p:blipFill>
        <p:spPr bwMode="auto">
          <a:xfrm>
            <a:off x="1315889" y="3573016"/>
            <a:ext cx="2088232" cy="2514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9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01625"/>
            <a:ext cx="4144962" cy="318741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hr-HR" altLang="sr-Latn-RS" dirty="0"/>
              <a:t>Turci osvojili Klis 1537. nakon što je poginuo zapovjednik </a:t>
            </a:r>
            <a:r>
              <a:rPr lang="hr-HR" altLang="sr-Latn-RS" b="1" dirty="0"/>
              <a:t>Petar Kružić</a:t>
            </a:r>
            <a:r>
              <a:rPr lang="hr-HR" altLang="sr-Latn-RS" dirty="0"/>
              <a:t> </a:t>
            </a:r>
          </a:p>
        </p:txBody>
      </p:sp>
      <p:pic>
        <p:nvPicPr>
          <p:cNvPr id="4102" name="Picture 6" descr="https://upload.wikimedia.org/wikipedia/commons/thumb/2/2f/Kru%C5%BEi%C4%87i.JPG/220px-Kru%C5%BEi%C4%87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04664"/>
            <a:ext cx="2095500" cy="2790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vecernji.hr/media/cache/18/77/18773e837ba671d2aaaa6602deca42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861047"/>
            <a:ext cx="2381250" cy="2381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703885"/>
            <a:ext cx="2257425" cy="2695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575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8"/>
          </a:xfrm>
        </p:spPr>
        <p:txBody>
          <a:bodyPr/>
          <a:lstStyle/>
          <a:p>
            <a:r>
              <a:rPr lang="hr-HR" dirty="0"/>
              <a:t>u Slavoniji Turci osvojili područje do grada </a:t>
            </a:r>
            <a:r>
              <a:rPr lang="hr-HR" b="1" dirty="0"/>
              <a:t>Čazme</a:t>
            </a:r>
          </a:p>
        </p:txBody>
      </p:sp>
      <p:pic>
        <p:nvPicPr>
          <p:cNvPr id="6146" name="Picture 2" descr="http://www.cazma.hr/wp-content/uploads/2013/05/old_p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6951"/>
            <a:ext cx="2857500" cy="20478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.uniline.hr/1/images/itinerary/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4065303"/>
            <a:ext cx="6667500" cy="190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zervirano mjesto sadržaja 2"/>
          <p:cNvSpPr txBox="1">
            <a:spLocks/>
          </p:cNvSpPr>
          <p:nvPr/>
        </p:nvSpPr>
        <p:spPr>
          <a:xfrm>
            <a:off x="457200" y="5970303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sz="2400" dirty="0" err="1"/>
              <a:t>Garić</a:t>
            </a:r>
            <a:r>
              <a:rPr lang="hr-HR" sz="2400" dirty="0"/>
              <a:t> grad (rekonstrukcija) Osmanlije ga osvajaju 1544.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441826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/>
              <a:t>vrhunac </a:t>
            </a:r>
            <a:r>
              <a:rPr lang="hr-HR" dirty="0"/>
              <a:t>osvajanja Turaka Osmanlija zbio se </a:t>
            </a:r>
            <a:r>
              <a:rPr lang="hr-HR" b="1" dirty="0"/>
              <a:t>1592</a:t>
            </a:r>
            <a:r>
              <a:rPr lang="hr-HR" dirty="0"/>
              <a:t>. osvajanjem grada </a:t>
            </a:r>
            <a:r>
              <a:rPr lang="hr-HR" b="1" dirty="0"/>
              <a:t>Bihaća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9"/>
          <a:stretch/>
        </p:blipFill>
        <p:spPr>
          <a:xfrm>
            <a:off x="734703" y="2060848"/>
            <a:ext cx="7674593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23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7393725" y="116632"/>
            <a:ext cx="152400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r-HR" altLang="sr-Latn-RS" sz="1600" dirty="0">
                <a:latin typeface="Arial" panose="020B0604020202020204" pitchFamily="34" charset="0"/>
              </a:rPr>
              <a:t>Osmansko</a:t>
            </a:r>
          </a:p>
          <a:p>
            <a:r>
              <a:rPr lang="hr-HR" altLang="sr-Latn-RS" sz="1600" dirty="0">
                <a:latin typeface="Arial" panose="020B0604020202020204" pitchFamily="34" charset="0"/>
              </a:rPr>
              <a:t>Carstvo</a:t>
            </a:r>
          </a:p>
          <a:p>
            <a:endParaRPr lang="hr-HR" altLang="sr-Latn-RS" sz="1600" dirty="0">
              <a:latin typeface="Arial" panose="020B0604020202020204" pitchFamily="34" charset="0"/>
            </a:endParaRPr>
          </a:p>
          <a:p>
            <a:r>
              <a:rPr lang="hr-HR" altLang="sr-Latn-RS" sz="1600" dirty="0">
                <a:latin typeface="Arial" panose="020B0604020202020204" pitchFamily="34" charset="0"/>
              </a:rPr>
              <a:t>Banska Hrvatska</a:t>
            </a:r>
          </a:p>
          <a:p>
            <a:endParaRPr lang="hr-HR" altLang="sr-Latn-RS" sz="1600" dirty="0">
              <a:latin typeface="Arial" panose="020B0604020202020204" pitchFamily="34" charset="0"/>
            </a:endParaRPr>
          </a:p>
          <a:p>
            <a:r>
              <a:rPr lang="hr-HR" altLang="sr-Latn-RS" sz="1600" dirty="0">
                <a:latin typeface="Arial" panose="020B0604020202020204" pitchFamily="34" charset="0"/>
              </a:rPr>
              <a:t>Habsburška Monarhija</a:t>
            </a:r>
          </a:p>
          <a:p>
            <a:endParaRPr lang="hr-HR" altLang="sr-Latn-RS" sz="1600" dirty="0">
              <a:latin typeface="Arial" panose="020B0604020202020204" pitchFamily="34" charset="0"/>
            </a:endParaRPr>
          </a:p>
          <a:p>
            <a:r>
              <a:rPr lang="hr-HR" altLang="sr-Latn-RS" sz="1600" dirty="0">
                <a:latin typeface="Arial" panose="020B0604020202020204" pitchFamily="34" charset="0"/>
              </a:rPr>
              <a:t>mletački posjedi</a:t>
            </a:r>
          </a:p>
          <a:p>
            <a:endParaRPr lang="hr-HR" altLang="sr-Latn-RS" sz="1600" dirty="0">
              <a:latin typeface="Arial" panose="020B0604020202020204" pitchFamily="34" charset="0"/>
            </a:endParaRPr>
          </a:p>
          <a:p>
            <a:r>
              <a:rPr lang="hr-HR" altLang="sr-Latn-RS" sz="1600" dirty="0">
                <a:latin typeface="Arial" panose="020B0604020202020204" pitchFamily="34" charset="0"/>
              </a:rPr>
              <a:t>Dubrovačka Republika</a:t>
            </a:r>
          </a:p>
        </p:txBody>
      </p:sp>
      <p:sp>
        <p:nvSpPr>
          <p:cNvPr id="79875" name="Oval 3"/>
          <p:cNvSpPr>
            <a:spLocks noChangeArrowheads="1"/>
          </p:cNvSpPr>
          <p:nvPr/>
        </p:nvSpPr>
        <p:spPr bwMode="auto">
          <a:xfrm>
            <a:off x="6877050" y="188913"/>
            <a:ext cx="457200" cy="381000"/>
          </a:xfrm>
          <a:prstGeom prst="ellipse">
            <a:avLst/>
          </a:prstGeom>
          <a:solidFill>
            <a:srgbClr val="00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6877050" y="836613"/>
            <a:ext cx="457200" cy="381000"/>
          </a:xfrm>
          <a:prstGeom prst="ellipse">
            <a:avLst/>
          </a:prstGeom>
          <a:solidFill>
            <a:srgbClr val="FF99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877050" y="1608138"/>
            <a:ext cx="457200" cy="381000"/>
          </a:xfrm>
          <a:prstGeom prst="ellipse">
            <a:avLst/>
          </a:prstGeom>
          <a:solidFill>
            <a:srgbClr val="FF99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6877050" y="2349500"/>
            <a:ext cx="457200" cy="381000"/>
          </a:xfrm>
          <a:prstGeom prst="ellipse">
            <a:avLst/>
          </a:prstGeom>
          <a:solidFill>
            <a:srgbClr val="FB5F8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9879" name="Oval 7"/>
          <p:cNvSpPr>
            <a:spLocks noChangeArrowheads="1"/>
          </p:cNvSpPr>
          <p:nvPr/>
        </p:nvSpPr>
        <p:spPr bwMode="auto">
          <a:xfrm>
            <a:off x="6877050" y="3068638"/>
            <a:ext cx="457200" cy="381000"/>
          </a:xfrm>
          <a:prstGeom prst="ellipse">
            <a:avLst/>
          </a:prstGeom>
          <a:solidFill>
            <a:srgbClr val="634AF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r-HR"/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524000" y="4997450"/>
            <a:ext cx="4929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1527. Turci osvojili Obrovac, Udbinu, Liku i Krbavu</a:t>
            </a:r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1524000" y="5530850"/>
            <a:ext cx="4338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1537. zauzeli dio Slavonije s Požegom i Klis</a:t>
            </a:r>
          </a:p>
        </p:txBody>
      </p:sp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524000" y="5257800"/>
            <a:ext cx="5378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1528. osvojili Jajačku banovinu s Jajcem i Banja Lukom</a:t>
            </a: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1524000" y="6019800"/>
            <a:ext cx="3257550" cy="61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1552. zauzeli Viroviticu i Čazmu</a:t>
            </a:r>
          </a:p>
          <a:p>
            <a:pPr>
              <a:lnSpc>
                <a:spcPct val="115000"/>
              </a:lnSpc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1556. zauzeli Kostajnicu</a:t>
            </a:r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1524000" y="5759450"/>
            <a:ext cx="2263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hr-HR" altLang="sr-Latn-RS" sz="1600">
                <a:latin typeface="Arial" panose="020B0604020202020204" pitchFamily="34" charset="0"/>
              </a:rPr>
              <a:t> 1538. zauzeli Dubicu</a:t>
            </a:r>
          </a:p>
        </p:txBody>
      </p:sp>
      <p:pic>
        <p:nvPicPr>
          <p:cNvPr id="79885" name="Picture 13" descr="KART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46241"/>
            <a:ext cx="5910264" cy="4756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6" name="Picture 14" descr="KART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51" y="246241"/>
            <a:ext cx="5886952" cy="47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7" name="Picture 15" descr="KARTA2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" y="234573"/>
            <a:ext cx="5903409" cy="47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8" name="Picture 16" descr="KARTA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" y="246241"/>
            <a:ext cx="5884998" cy="473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89" name="Picture 17" descr="KARTA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55" y="257066"/>
            <a:ext cx="5888830" cy="473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890" name="Picture 18" descr="KARTA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" y="232985"/>
            <a:ext cx="5901461" cy="47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6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  <p:bldP spid="79881" grpId="0"/>
      <p:bldP spid="79882" grpId="0"/>
      <p:bldP spid="79883" grpId="0"/>
      <p:bldP spid="7988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gubi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r="776" b="1657"/>
          <a:stretch/>
        </p:blipFill>
        <p:spPr bwMode="auto">
          <a:xfrm>
            <a:off x="-28804" y="0"/>
            <a:ext cx="91728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434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Grp="1" noChangeArrowheads="1"/>
          </p:cNvSpPr>
          <p:nvPr>
            <p:ph idx="1"/>
          </p:nvPr>
        </p:nvSpPr>
        <p:spPr>
          <a:xfrm>
            <a:off x="11359" y="1034074"/>
            <a:ext cx="5004048" cy="5779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sz="2400" dirty="0"/>
              <a:t>u vrijeme najvećih ratova protiv Turaka, 7.11.1571., mornarica nekoliko kršćanskih država u bitci kod Lepanta (Grčka) uništila osmansku mornaricu </a:t>
            </a:r>
          </a:p>
          <a:p>
            <a:pPr>
              <a:lnSpc>
                <a:spcPct val="150000"/>
              </a:lnSpc>
            </a:pPr>
            <a:r>
              <a:rPr lang="hr-HR" altLang="sr-Latn-RS" sz="2400" dirty="0"/>
              <a:t>to je bio kraj prevlasti Osmanlija na Sredozemlju; u bitci su sudjelovali i hrvatski mornari</a:t>
            </a:r>
          </a:p>
        </p:txBody>
      </p:sp>
      <p:pic>
        <p:nvPicPr>
          <p:cNvPr id="100357" name="Picture 5" descr="lepa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779837" cy="36258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8038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188640"/>
            <a:ext cx="7490793" cy="1368152"/>
          </a:xfrm>
        </p:spPr>
        <p:txBody>
          <a:bodyPr/>
          <a:lstStyle/>
          <a:p>
            <a:r>
              <a:rPr lang="hr-HR" altLang="sr-Latn-RS" dirty="0"/>
              <a:t>Bitka kod Siska - prekretnica u obrambenom ratu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1700808"/>
            <a:ext cx="7490793" cy="2808312"/>
          </a:xfrm>
        </p:spPr>
        <p:txBody>
          <a:bodyPr/>
          <a:lstStyle/>
          <a:p>
            <a:r>
              <a:rPr lang="hr-HR" altLang="sr-Latn-RS" dirty="0"/>
              <a:t>nakon osvajanja Bihaća, sljedeći cilj Turaka Osmanlija bio je </a:t>
            </a:r>
            <a:r>
              <a:rPr lang="hr-HR" altLang="sr-Latn-RS" b="1" dirty="0"/>
              <a:t>Sisak</a:t>
            </a:r>
          </a:p>
          <a:p>
            <a:r>
              <a:rPr lang="hr-HR" altLang="sr-Latn-RS" dirty="0"/>
              <a:t>osvajanjem Siska put prema</a:t>
            </a:r>
            <a:r>
              <a:rPr lang="hr-HR" altLang="sr-Latn-RS" b="1" dirty="0"/>
              <a:t> Zagrebu </a:t>
            </a:r>
            <a:r>
              <a:rPr lang="hr-HR" altLang="sr-Latn-RS" dirty="0"/>
              <a:t>bi bio otvoren</a:t>
            </a:r>
          </a:p>
        </p:txBody>
      </p:sp>
      <p:pic>
        <p:nvPicPr>
          <p:cNvPr id="8194" name="Picture 2" descr="https://upload.wikimedia.org/wikipedia/commons/thumb/2/20/Sisak_Fortress.jpg/1280px-Sisak_Fortres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0" t="-1" r="12101" b="52929"/>
          <a:stretch/>
        </p:blipFill>
        <p:spPr bwMode="auto">
          <a:xfrm>
            <a:off x="3948066" y="4005064"/>
            <a:ext cx="4172609" cy="25677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r-Latn-RS" altLang="sr-Latn-RS"/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sr-Latn-RS" altLang="sr-Latn-RS"/>
          </a:p>
        </p:txBody>
      </p:sp>
      <p:pic>
        <p:nvPicPr>
          <p:cNvPr id="86020" name="Picture 4" descr="turci hrvat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1" y="109538"/>
            <a:ext cx="9144000" cy="674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641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609596" y="260648"/>
            <a:ext cx="7490793" cy="136815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altLang="sr-Latn-RS" dirty="0"/>
              <a:t>nakon smrti </a:t>
            </a:r>
            <a:r>
              <a:rPr lang="hr-HR" altLang="sr-Latn-RS" dirty="0" err="1"/>
              <a:t>Ludovika</a:t>
            </a:r>
            <a:r>
              <a:rPr lang="hr-HR" altLang="sr-Latn-RS" dirty="0"/>
              <a:t> II., bilo je potrebno izabrati novoga vladara</a:t>
            </a:r>
          </a:p>
        </p:txBody>
      </p:sp>
      <p:pic>
        <p:nvPicPr>
          <p:cNvPr id="3" name="Picture 6" descr="https://upload.wikimedia.org/wikipedia/commons/d/d9/2laj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614" y="1988840"/>
            <a:ext cx="6002759" cy="45803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76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12168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u ljeto </a:t>
            </a:r>
            <a:r>
              <a:rPr lang="hr-HR" b="1" dirty="0"/>
              <a:t>1593. </a:t>
            </a:r>
            <a:r>
              <a:rPr lang="hr-HR" dirty="0"/>
              <a:t>bosanski </a:t>
            </a:r>
            <a:r>
              <a:rPr lang="hr-HR" b="1" dirty="0"/>
              <a:t>paša Hasan </a:t>
            </a:r>
            <a:r>
              <a:rPr lang="hr-HR" b="1" dirty="0" err="1"/>
              <a:t>Predojević</a:t>
            </a:r>
            <a:r>
              <a:rPr lang="hr-HR" b="1" dirty="0"/>
              <a:t> </a:t>
            </a:r>
            <a:r>
              <a:rPr lang="hr-HR" dirty="0"/>
              <a:t>napao Sisak</a:t>
            </a:r>
          </a:p>
        </p:txBody>
      </p:sp>
      <p:pic>
        <p:nvPicPr>
          <p:cNvPr id="10244" name="Picture 4" descr="Sisačka utvrda, 17. stoljeć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60849"/>
            <a:ext cx="7524750" cy="4352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9942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32657"/>
            <a:ext cx="4186808" cy="2808312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braniteljima stigla pomoć pod vodstvom </a:t>
            </a:r>
            <a:r>
              <a:rPr lang="hr-HR" b="1" dirty="0"/>
              <a:t>bana Tome </a:t>
            </a:r>
            <a:r>
              <a:rPr lang="hr-HR" b="1" dirty="0" err="1"/>
              <a:t>Erdödyja</a:t>
            </a:r>
            <a:endParaRPr lang="hr-HR" b="1" dirty="0"/>
          </a:p>
        </p:txBody>
      </p:sp>
      <p:pic>
        <p:nvPicPr>
          <p:cNvPr id="4" name="Picture 4" descr="erdo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58"/>
          <a:stretch/>
        </p:blipFill>
        <p:spPr bwMode="auto">
          <a:xfrm>
            <a:off x="4716016" y="800707"/>
            <a:ext cx="3486150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b erdody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A"/>
              </a:clrFrom>
              <a:clrTo>
                <a:srgbClr val="FCFC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3"/>
            <a:ext cx="2299510" cy="309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6025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1008112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osmanlijska vojska doživjela težak poraz</a:t>
            </a:r>
          </a:p>
        </p:txBody>
      </p:sp>
      <p:pic>
        <p:nvPicPr>
          <p:cNvPr id="4" name="Picture 4" descr="sis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77" y="1366528"/>
            <a:ext cx="6875686" cy="51245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1486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1584176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hr-HR" dirty="0"/>
              <a:t>pobjedom kod Siska zaustavljena su osmanlijska osvajanja hrvatskih zemalja</a:t>
            </a:r>
          </a:p>
          <a:p>
            <a:pPr>
              <a:lnSpc>
                <a:spcPts val="5000"/>
              </a:lnSpc>
            </a:pPr>
            <a:endParaRPr lang="hr-HR" dirty="0"/>
          </a:p>
        </p:txBody>
      </p:sp>
      <p:pic>
        <p:nvPicPr>
          <p:cNvPr id="9218" name="Picture 2" descr="http://www.croatia.eu/images/02-04/he4_1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072" y="2132857"/>
            <a:ext cx="6323856" cy="4474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00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6632"/>
            <a:ext cx="7272808" cy="6387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310172"/>
            <a:ext cx="3168352" cy="22304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zervirano mjesto sadržaja 2"/>
          <p:cNvSpPr>
            <a:spLocks noGrp="1"/>
          </p:cNvSpPr>
          <p:nvPr>
            <p:ph idx="1"/>
          </p:nvPr>
        </p:nvSpPr>
        <p:spPr>
          <a:xfrm>
            <a:off x="7380312" y="1942020"/>
            <a:ext cx="1440160" cy="1368152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hr-HR" sz="2400" dirty="0"/>
              <a:t>Hrvatska 1593. g.</a:t>
            </a:r>
          </a:p>
        </p:txBody>
      </p:sp>
    </p:spTree>
    <p:extLst>
      <p:ext uri="{BB962C8B-B14F-4D97-AF65-F5344CB8AC3E}">
        <p14:creationId xmlns:p14="http://schemas.microsoft.com/office/powerpoint/2010/main" val="2764169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88640"/>
            <a:ext cx="7490793" cy="2808312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hr-HR" altLang="sr-Latn-RS" dirty="0"/>
              <a:t>većina hrvatskog plemstva je na saboru u </a:t>
            </a:r>
            <a:r>
              <a:rPr lang="hr-HR" altLang="sr-Latn-RS" b="1" dirty="0"/>
              <a:t>Cetinu</a:t>
            </a:r>
            <a:r>
              <a:rPr lang="hr-HR" altLang="sr-Latn-RS" dirty="0"/>
              <a:t>, </a:t>
            </a:r>
            <a:r>
              <a:rPr lang="hr-HR" altLang="sr-Latn-RS" b="1" dirty="0"/>
              <a:t>1.1.1527.,</a:t>
            </a:r>
            <a:r>
              <a:rPr lang="hr-HR" altLang="sr-Latn-RS" dirty="0"/>
              <a:t> za novoga vladara prihvatila  </a:t>
            </a:r>
            <a:r>
              <a:rPr lang="hr-HR" altLang="sr-Latn-RS" b="1" dirty="0"/>
              <a:t>Ferdinanda Habsburškog</a:t>
            </a:r>
            <a:endParaRPr lang="hr-HR" altLang="sr-Latn-RS" dirty="0"/>
          </a:p>
        </p:txBody>
      </p:sp>
      <p:pic>
        <p:nvPicPr>
          <p:cNvPr id="1026" name="Picture 2" descr="https://upload.wikimedia.org/wikipedia/commons/thumb/d/d0/Hans_Bocksberger_der_Aeltere_001.jpg/220px-Hans_Bocksberger_der_Aeltere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880828"/>
            <a:ext cx="2383532" cy="47020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aportal.hr/portal/wp-content/uploads/2014/05/R-2159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39"/>
          <a:stretch/>
        </p:blipFill>
        <p:spPr bwMode="auto">
          <a:xfrm>
            <a:off x="323528" y="3933056"/>
            <a:ext cx="5243736" cy="2140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32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443912" cy="620688"/>
          </a:xfrm>
        </p:spPr>
        <p:txBody>
          <a:bodyPr>
            <a:normAutofit/>
          </a:bodyPr>
          <a:lstStyle/>
          <a:p>
            <a:r>
              <a:rPr lang="hr-HR" altLang="sr-Latn-RS" sz="3200" dirty="0">
                <a:solidFill>
                  <a:schemeClr val="tx1"/>
                </a:solidFill>
              </a:rPr>
              <a:t>Sabor u Cetinu 1527.</a:t>
            </a:r>
          </a:p>
        </p:txBody>
      </p:sp>
      <p:pic>
        <p:nvPicPr>
          <p:cNvPr id="84996" name="Picture 4" descr="c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567936" cy="5637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4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5661248"/>
            <a:ext cx="5040560" cy="822920"/>
          </a:xfrm>
        </p:spPr>
        <p:txBody>
          <a:bodyPr/>
          <a:lstStyle/>
          <a:p>
            <a:r>
              <a:rPr lang="hr-HR" altLang="sr-Latn-RS" dirty="0"/>
              <a:t>Ostaci grada Cetina</a:t>
            </a:r>
          </a:p>
        </p:txBody>
      </p:sp>
      <p:pic>
        <p:nvPicPr>
          <p:cNvPr id="117764" name="Picture 4" descr="ceting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6327775" cy="47482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0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620688"/>
            <a:ext cx="7706818" cy="23042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dirty="0"/>
              <a:t>plemstvo prihvatilo novoga vladara dobrovoljno i uz </a:t>
            </a:r>
            <a:r>
              <a:rPr lang="hr-HR" altLang="sr-Latn-RS" b="1" dirty="0"/>
              <a:t>uvjete</a:t>
            </a:r>
            <a:r>
              <a:rPr lang="hr-HR" altLang="sr-Latn-RS" dirty="0"/>
              <a:t> koje je morao ispuniti u obrani zemlje</a:t>
            </a:r>
          </a:p>
        </p:txBody>
      </p:sp>
      <p:pic>
        <p:nvPicPr>
          <p:cNvPr id="4" name="Picture 5" descr="grb15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007" y="2477152"/>
            <a:ext cx="4248150" cy="43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7975" y="4378744"/>
            <a:ext cx="3603986" cy="1786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hr-HR" altLang="sr-Latn-RS" dirty="0"/>
              <a:t>pečat s Cetinske isprave</a:t>
            </a:r>
          </a:p>
        </p:txBody>
      </p:sp>
    </p:spTree>
    <p:extLst>
      <p:ext uri="{BB962C8B-B14F-4D97-AF65-F5344CB8AC3E}">
        <p14:creationId xmlns:p14="http://schemas.microsoft.com/office/powerpoint/2010/main" val="2919438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609598" y="620688"/>
            <a:ext cx="7706818" cy="17281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altLang="sr-Latn-RS" dirty="0"/>
              <a:t>uz to Ferdinand se obvezao da će </a:t>
            </a:r>
            <a:r>
              <a:rPr lang="hr-HR" altLang="sr-Latn-RS" b="1" dirty="0"/>
              <a:t>poštovati</a:t>
            </a:r>
            <a:r>
              <a:rPr lang="hr-HR" altLang="sr-Latn-RS" dirty="0"/>
              <a:t> svaku </a:t>
            </a:r>
            <a:r>
              <a:rPr lang="hr-HR" altLang="sr-Latn-RS" i="1" dirty="0"/>
              <a:t>povlasticu, sloboštine</a:t>
            </a:r>
            <a:endParaRPr lang="hr-HR" altLang="sr-Latn-RS" dirty="0"/>
          </a:p>
        </p:txBody>
      </p:sp>
      <p:pic>
        <p:nvPicPr>
          <p:cNvPr id="2050" name="Picture 2" descr="https://upload.wikimedia.org/wikipedia/commons/a/ae/Ferdinand_I_by_Martin_Ro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004472" cy="439333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71600" y="2132856"/>
            <a:ext cx="396044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ts val="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buNone/>
            </a:pPr>
            <a:r>
              <a:rPr lang="hr-HR" altLang="sr-Latn-RS" i="1" dirty="0"/>
              <a:t>i zakone</a:t>
            </a:r>
            <a:r>
              <a:rPr lang="hr-HR" altLang="sr-Latn-RS" dirty="0"/>
              <a:t> koje je Hrvatsko kraljevstvo steklo od prijašnjih kraljeva</a:t>
            </a:r>
          </a:p>
        </p:txBody>
      </p:sp>
    </p:spTree>
    <p:extLst>
      <p:ext uri="{BB962C8B-B14F-4D97-AF65-F5344CB8AC3E}">
        <p14:creationId xmlns:p14="http://schemas.microsoft.com/office/powerpoint/2010/main" val="2312307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6754" y="1628800"/>
            <a:ext cx="4762872" cy="4392488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hr-HR" dirty="0"/>
              <a:t>ugarsko plemstvo, kojeg je podržavao i dio slavonskog plemstva, za novog vladara izabralo </a:t>
            </a:r>
            <a:r>
              <a:rPr lang="hr-HR" b="1" dirty="0"/>
              <a:t>Ivana </a:t>
            </a:r>
            <a:r>
              <a:rPr lang="hr-HR" b="1" dirty="0" err="1"/>
              <a:t>Zapolju</a:t>
            </a:r>
            <a:endParaRPr lang="hr-HR" b="1" dirty="0"/>
          </a:p>
        </p:txBody>
      </p:sp>
      <p:pic>
        <p:nvPicPr>
          <p:cNvPr id="3074" name="Picture 2" descr="https://upload.wikimedia.org/wikipedia/commons/thumb/3/33/Jan_Zapolskyx.png/800px-Jan_Zapolsky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0"/>
            <a:ext cx="3712942" cy="5885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34042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1. Osmansko Carstvo i njegovo širenje</Template>
  <TotalTime>415</TotalTime>
  <Words>466</Words>
  <Application>Microsoft Office PowerPoint</Application>
  <PresentationFormat>Prikaz na zaslonu (4:3)</PresentationFormat>
  <Paragraphs>61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8" baseType="lpstr">
      <vt:lpstr>Arial</vt:lpstr>
      <vt:lpstr>Trebuchet MS</vt:lpstr>
      <vt:lpstr>Wingdings 3</vt:lpstr>
      <vt:lpstr>Faseta</vt:lpstr>
      <vt:lpstr>IZBOR HABSBURGOVACA</vt:lpstr>
      <vt:lpstr>PowerPoint prezentacija</vt:lpstr>
      <vt:lpstr>PowerPoint prezentacija</vt:lpstr>
      <vt:lpstr>PowerPoint prezentacija</vt:lpstr>
      <vt:lpstr>Sabor u Cetinu 1527.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Habsburgovci</vt:lpstr>
      <vt:lpstr>PowerPoint prezentacija</vt:lpstr>
      <vt:lpstr>PowerPoint prezentacija</vt:lpstr>
      <vt:lpstr>PowerPoint prezentacija</vt:lpstr>
      <vt:lpstr>PowerPoint prezentacija</vt:lpstr>
      <vt:lpstr>Nastavak obrambenoga rata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Bitka kod Siska - prekretnica u obrambenom ratu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Korisnik</cp:lastModifiedBy>
  <cp:revision>40</cp:revision>
  <dcterms:created xsi:type="dcterms:W3CDTF">2013-11-10T17:13:55Z</dcterms:created>
  <dcterms:modified xsi:type="dcterms:W3CDTF">2020-03-31T10:09:04Z</dcterms:modified>
</cp:coreProperties>
</file>