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329" r:id="rId3"/>
    <p:sldId id="292" r:id="rId4"/>
    <p:sldId id="330" r:id="rId5"/>
    <p:sldId id="316" r:id="rId6"/>
    <p:sldId id="274" r:id="rId7"/>
    <p:sldId id="332" r:id="rId8"/>
    <p:sldId id="266" r:id="rId9"/>
    <p:sldId id="295" r:id="rId10"/>
    <p:sldId id="317" r:id="rId11"/>
    <p:sldId id="315" r:id="rId12"/>
    <p:sldId id="268" r:id="rId13"/>
    <p:sldId id="257" r:id="rId14"/>
    <p:sldId id="321" r:id="rId15"/>
    <p:sldId id="319" r:id="rId16"/>
    <p:sldId id="272" r:id="rId17"/>
    <p:sldId id="273" r:id="rId18"/>
    <p:sldId id="258" r:id="rId19"/>
    <p:sldId id="322" r:id="rId20"/>
    <p:sldId id="278" r:id="rId21"/>
    <p:sldId id="279" r:id="rId22"/>
    <p:sldId id="324" r:id="rId23"/>
    <p:sldId id="333" r:id="rId24"/>
    <p:sldId id="323" r:id="rId25"/>
    <p:sldId id="334" r:id="rId26"/>
    <p:sldId id="311" r:id="rId27"/>
  </p:sldIdLst>
  <p:sldSz cx="9144000" cy="6858000" type="screen4x3"/>
  <p:notesSz cx="6858000" cy="9144000"/>
  <p:defaultTextStyle>
    <a:defPPr>
      <a:defRPr lang="hr-H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4C9"/>
    <a:srgbClr val="FF9933"/>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10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hr-HR"/>
              <a:t>Uredite stil naslova matrice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Uredite stil podnaslova matrice</a:t>
            </a:r>
            <a:endParaRPr lang="en-US" dirty="0"/>
          </a:p>
        </p:txBody>
      </p:sp>
      <p:sp>
        <p:nvSpPr>
          <p:cNvPr id="4" name="Date Placeholder 3"/>
          <p:cNvSpPr>
            <a:spLocks noGrp="1"/>
          </p:cNvSpPr>
          <p:nvPr>
            <p:ph type="dt" sz="half" idx="10"/>
          </p:nvPr>
        </p:nvSpPr>
        <p:spPr/>
        <p:txBody>
          <a:bodyPr/>
          <a:lstStyle/>
          <a:p>
            <a:endParaRPr lang="hr-HR" altLang="sr-Latn-RS"/>
          </a:p>
        </p:txBody>
      </p:sp>
      <p:sp>
        <p:nvSpPr>
          <p:cNvPr id="5" name="Footer Placeholder 4"/>
          <p:cNvSpPr>
            <a:spLocks noGrp="1"/>
          </p:cNvSpPr>
          <p:nvPr>
            <p:ph type="ftr" sz="quarter" idx="11"/>
          </p:nvPr>
        </p:nvSpPr>
        <p:spPr/>
        <p:txBody>
          <a:bodyPr/>
          <a:lstStyle/>
          <a:p>
            <a:endParaRPr lang="hr-HR" altLang="sr-Latn-RS"/>
          </a:p>
        </p:txBody>
      </p:sp>
      <p:sp>
        <p:nvSpPr>
          <p:cNvPr id="6" name="Slide Number Placeholder 5"/>
          <p:cNvSpPr>
            <a:spLocks noGrp="1"/>
          </p:cNvSpPr>
          <p:nvPr>
            <p:ph type="sldNum" sz="quarter" idx="12"/>
          </p:nvPr>
        </p:nvSpPr>
        <p:spPr/>
        <p:txBody>
          <a:bodyPr/>
          <a:lstStyle/>
          <a:p>
            <a:fld id="{99FB8867-E9E7-43AC-8CFA-5F9B63D9B7E4}" type="slidenum">
              <a:rPr lang="hr-HR" altLang="sr-Latn-RS" smtClean="0"/>
              <a:pPr/>
              <a:t>‹#›</a:t>
            </a:fld>
            <a:endParaRPr lang="hr-HR" altLang="sr-Latn-RS"/>
          </a:p>
        </p:txBody>
      </p:sp>
    </p:spTree>
    <p:extLst>
      <p:ext uri="{BB962C8B-B14F-4D97-AF65-F5344CB8AC3E}">
        <p14:creationId xmlns:p14="http://schemas.microsoft.com/office/powerpoint/2010/main" val="1874185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hr-HR"/>
              <a:t>Uredite stil naslova matrice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endParaRPr lang="hr-HR" altLang="sr-Latn-RS"/>
          </a:p>
        </p:txBody>
      </p:sp>
      <p:sp>
        <p:nvSpPr>
          <p:cNvPr id="5" name="Footer Placeholder 4"/>
          <p:cNvSpPr>
            <a:spLocks noGrp="1"/>
          </p:cNvSpPr>
          <p:nvPr>
            <p:ph type="ftr" sz="quarter" idx="11"/>
          </p:nvPr>
        </p:nvSpPr>
        <p:spPr/>
        <p:txBody>
          <a:bodyPr/>
          <a:lstStyle/>
          <a:p>
            <a:endParaRPr lang="hr-HR" altLang="sr-Latn-RS"/>
          </a:p>
        </p:txBody>
      </p:sp>
      <p:sp>
        <p:nvSpPr>
          <p:cNvPr id="6" name="Slide Number Placeholder 5"/>
          <p:cNvSpPr>
            <a:spLocks noGrp="1"/>
          </p:cNvSpPr>
          <p:nvPr>
            <p:ph type="sldNum" sz="quarter" idx="12"/>
          </p:nvPr>
        </p:nvSpPr>
        <p:spPr/>
        <p:txBody>
          <a:bodyPr/>
          <a:lstStyle/>
          <a:p>
            <a:fld id="{47322471-709E-4086-BAED-65EA9838C7F1}" type="slidenum">
              <a:rPr lang="hr-HR" altLang="sr-Latn-RS" smtClean="0"/>
              <a:pPr/>
              <a:t>‹#›</a:t>
            </a:fld>
            <a:endParaRPr lang="hr-HR" altLang="sr-Latn-RS"/>
          </a:p>
        </p:txBody>
      </p:sp>
    </p:spTree>
    <p:extLst>
      <p:ext uri="{BB962C8B-B14F-4D97-AF65-F5344CB8AC3E}">
        <p14:creationId xmlns:p14="http://schemas.microsoft.com/office/powerpoint/2010/main" val="646791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hr-HR"/>
              <a:t>Uredite stil naslova matrice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Uredite stilove teksta matrice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endParaRPr lang="hr-HR" altLang="sr-Latn-RS"/>
          </a:p>
        </p:txBody>
      </p:sp>
      <p:sp>
        <p:nvSpPr>
          <p:cNvPr id="5" name="Footer Placeholder 4"/>
          <p:cNvSpPr>
            <a:spLocks noGrp="1"/>
          </p:cNvSpPr>
          <p:nvPr>
            <p:ph type="ftr" sz="quarter" idx="11"/>
          </p:nvPr>
        </p:nvSpPr>
        <p:spPr/>
        <p:txBody>
          <a:bodyPr/>
          <a:lstStyle/>
          <a:p>
            <a:endParaRPr lang="hr-HR" altLang="sr-Latn-RS"/>
          </a:p>
        </p:txBody>
      </p:sp>
      <p:sp>
        <p:nvSpPr>
          <p:cNvPr id="6" name="Slide Number Placeholder 5"/>
          <p:cNvSpPr>
            <a:spLocks noGrp="1"/>
          </p:cNvSpPr>
          <p:nvPr>
            <p:ph type="sldNum" sz="quarter" idx="12"/>
          </p:nvPr>
        </p:nvSpPr>
        <p:spPr/>
        <p:txBody>
          <a:bodyPr/>
          <a:lstStyle/>
          <a:p>
            <a:fld id="{47322471-709E-4086-BAED-65EA9838C7F1}" type="slidenum">
              <a:rPr lang="hr-HR" altLang="sr-Latn-RS" smtClean="0"/>
              <a:pPr/>
              <a:t>‹#›</a:t>
            </a:fld>
            <a:endParaRPr lang="hr-HR" altLang="sr-Latn-R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47600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hr-HR"/>
              <a:t>Uredite stil naslova matrice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endParaRPr lang="hr-HR" altLang="sr-Latn-RS"/>
          </a:p>
        </p:txBody>
      </p:sp>
      <p:sp>
        <p:nvSpPr>
          <p:cNvPr id="5" name="Footer Placeholder 4"/>
          <p:cNvSpPr>
            <a:spLocks noGrp="1"/>
          </p:cNvSpPr>
          <p:nvPr>
            <p:ph type="ftr" sz="quarter" idx="11"/>
          </p:nvPr>
        </p:nvSpPr>
        <p:spPr/>
        <p:txBody>
          <a:bodyPr/>
          <a:lstStyle/>
          <a:p>
            <a:endParaRPr lang="hr-HR" altLang="sr-Latn-RS"/>
          </a:p>
        </p:txBody>
      </p:sp>
      <p:sp>
        <p:nvSpPr>
          <p:cNvPr id="6" name="Slide Number Placeholder 5"/>
          <p:cNvSpPr>
            <a:spLocks noGrp="1"/>
          </p:cNvSpPr>
          <p:nvPr>
            <p:ph type="sldNum" sz="quarter" idx="12"/>
          </p:nvPr>
        </p:nvSpPr>
        <p:spPr/>
        <p:txBody>
          <a:bodyPr/>
          <a:lstStyle/>
          <a:p>
            <a:fld id="{47322471-709E-4086-BAED-65EA9838C7F1}" type="slidenum">
              <a:rPr lang="hr-HR" altLang="sr-Latn-RS" smtClean="0"/>
              <a:pPr/>
              <a:t>‹#›</a:t>
            </a:fld>
            <a:endParaRPr lang="hr-HR" altLang="sr-Latn-RS"/>
          </a:p>
        </p:txBody>
      </p:sp>
    </p:spTree>
    <p:extLst>
      <p:ext uri="{BB962C8B-B14F-4D97-AF65-F5344CB8AC3E}">
        <p14:creationId xmlns:p14="http://schemas.microsoft.com/office/powerpoint/2010/main" val="4231260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citata">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hr-HR"/>
              <a:t>Uredite stil naslova matrice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Uredite stilove teksta matrice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endParaRPr lang="hr-HR" altLang="sr-Latn-RS"/>
          </a:p>
        </p:txBody>
      </p:sp>
      <p:sp>
        <p:nvSpPr>
          <p:cNvPr id="5" name="Footer Placeholder 4"/>
          <p:cNvSpPr>
            <a:spLocks noGrp="1"/>
          </p:cNvSpPr>
          <p:nvPr>
            <p:ph type="ftr" sz="quarter" idx="11"/>
          </p:nvPr>
        </p:nvSpPr>
        <p:spPr/>
        <p:txBody>
          <a:bodyPr/>
          <a:lstStyle/>
          <a:p>
            <a:endParaRPr lang="hr-HR" altLang="sr-Latn-RS"/>
          </a:p>
        </p:txBody>
      </p:sp>
      <p:sp>
        <p:nvSpPr>
          <p:cNvPr id="6" name="Slide Number Placeholder 5"/>
          <p:cNvSpPr>
            <a:spLocks noGrp="1"/>
          </p:cNvSpPr>
          <p:nvPr>
            <p:ph type="sldNum" sz="quarter" idx="12"/>
          </p:nvPr>
        </p:nvSpPr>
        <p:spPr/>
        <p:txBody>
          <a:bodyPr/>
          <a:lstStyle/>
          <a:p>
            <a:fld id="{47322471-709E-4086-BAED-65EA9838C7F1}" type="slidenum">
              <a:rPr lang="hr-HR" altLang="sr-Latn-RS" smtClean="0"/>
              <a:pPr/>
              <a:t>‹#›</a:t>
            </a:fld>
            <a:endParaRPr lang="hr-HR" altLang="sr-Latn-R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40437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ili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hr-HR"/>
              <a:t>Uredite stil naslova matrice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Uredite stilove teksta matrice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endParaRPr lang="hr-HR" altLang="sr-Latn-RS"/>
          </a:p>
        </p:txBody>
      </p:sp>
      <p:sp>
        <p:nvSpPr>
          <p:cNvPr id="5" name="Footer Placeholder 4"/>
          <p:cNvSpPr>
            <a:spLocks noGrp="1"/>
          </p:cNvSpPr>
          <p:nvPr>
            <p:ph type="ftr" sz="quarter" idx="11"/>
          </p:nvPr>
        </p:nvSpPr>
        <p:spPr/>
        <p:txBody>
          <a:bodyPr/>
          <a:lstStyle/>
          <a:p>
            <a:endParaRPr lang="hr-HR" altLang="sr-Latn-RS"/>
          </a:p>
        </p:txBody>
      </p:sp>
      <p:sp>
        <p:nvSpPr>
          <p:cNvPr id="6" name="Slide Number Placeholder 5"/>
          <p:cNvSpPr>
            <a:spLocks noGrp="1"/>
          </p:cNvSpPr>
          <p:nvPr>
            <p:ph type="sldNum" sz="quarter" idx="12"/>
          </p:nvPr>
        </p:nvSpPr>
        <p:spPr/>
        <p:txBody>
          <a:bodyPr/>
          <a:lstStyle/>
          <a:p>
            <a:fld id="{47322471-709E-4086-BAED-65EA9838C7F1}" type="slidenum">
              <a:rPr lang="hr-HR" altLang="sr-Latn-RS" smtClean="0"/>
              <a:pPr/>
              <a:t>‹#›</a:t>
            </a:fld>
            <a:endParaRPr lang="hr-HR" altLang="sr-Latn-RS"/>
          </a:p>
        </p:txBody>
      </p:sp>
    </p:spTree>
    <p:extLst>
      <p:ext uri="{BB962C8B-B14F-4D97-AF65-F5344CB8AC3E}">
        <p14:creationId xmlns:p14="http://schemas.microsoft.com/office/powerpoint/2010/main" val="1408518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endParaRPr lang="hr-HR" altLang="sr-Latn-RS"/>
          </a:p>
        </p:txBody>
      </p:sp>
      <p:sp>
        <p:nvSpPr>
          <p:cNvPr id="5" name="Footer Placeholder 4"/>
          <p:cNvSpPr>
            <a:spLocks noGrp="1"/>
          </p:cNvSpPr>
          <p:nvPr>
            <p:ph type="ftr" sz="quarter" idx="11"/>
          </p:nvPr>
        </p:nvSpPr>
        <p:spPr/>
        <p:txBody>
          <a:bodyPr/>
          <a:lstStyle/>
          <a:p>
            <a:endParaRPr lang="hr-HR" altLang="sr-Latn-RS"/>
          </a:p>
        </p:txBody>
      </p:sp>
      <p:sp>
        <p:nvSpPr>
          <p:cNvPr id="6" name="Slide Number Placeholder 5"/>
          <p:cNvSpPr>
            <a:spLocks noGrp="1"/>
          </p:cNvSpPr>
          <p:nvPr>
            <p:ph type="sldNum" sz="quarter" idx="12"/>
          </p:nvPr>
        </p:nvSpPr>
        <p:spPr/>
        <p:txBody>
          <a:bodyPr/>
          <a:lstStyle/>
          <a:p>
            <a:fld id="{5F596287-399D-4E55-B8EF-B766E2D825E2}" type="slidenum">
              <a:rPr lang="hr-HR" altLang="sr-Latn-RS" smtClean="0"/>
              <a:pPr/>
              <a:t>‹#›</a:t>
            </a:fld>
            <a:endParaRPr lang="hr-HR" altLang="sr-Latn-RS"/>
          </a:p>
        </p:txBody>
      </p:sp>
    </p:spTree>
    <p:extLst>
      <p:ext uri="{BB962C8B-B14F-4D97-AF65-F5344CB8AC3E}">
        <p14:creationId xmlns:p14="http://schemas.microsoft.com/office/powerpoint/2010/main" val="2346954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hr-HR"/>
              <a:t>Uredite stil naslova matrice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endParaRPr lang="hr-HR" altLang="sr-Latn-RS"/>
          </a:p>
        </p:txBody>
      </p:sp>
      <p:sp>
        <p:nvSpPr>
          <p:cNvPr id="5" name="Footer Placeholder 4"/>
          <p:cNvSpPr>
            <a:spLocks noGrp="1"/>
          </p:cNvSpPr>
          <p:nvPr>
            <p:ph type="ftr" sz="quarter" idx="11"/>
          </p:nvPr>
        </p:nvSpPr>
        <p:spPr/>
        <p:txBody>
          <a:bodyPr/>
          <a:lstStyle/>
          <a:p>
            <a:endParaRPr lang="hr-HR" altLang="sr-Latn-RS"/>
          </a:p>
        </p:txBody>
      </p:sp>
      <p:sp>
        <p:nvSpPr>
          <p:cNvPr id="6" name="Slide Number Placeholder 5"/>
          <p:cNvSpPr>
            <a:spLocks noGrp="1"/>
          </p:cNvSpPr>
          <p:nvPr>
            <p:ph type="sldNum" sz="quarter" idx="12"/>
          </p:nvPr>
        </p:nvSpPr>
        <p:spPr/>
        <p:txBody>
          <a:bodyPr/>
          <a:lstStyle/>
          <a:p>
            <a:fld id="{4AE8CEB1-F4FC-45B6-83FF-96F49ACAAA67}" type="slidenum">
              <a:rPr lang="hr-HR" altLang="sr-Latn-RS" smtClean="0"/>
              <a:pPr/>
              <a:t>‹#›</a:t>
            </a:fld>
            <a:endParaRPr lang="hr-HR" altLang="sr-Latn-RS"/>
          </a:p>
        </p:txBody>
      </p:sp>
    </p:spTree>
    <p:extLst>
      <p:ext uri="{BB962C8B-B14F-4D97-AF65-F5344CB8AC3E}">
        <p14:creationId xmlns:p14="http://schemas.microsoft.com/office/powerpoint/2010/main" val="838097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Media">
  <p:cSld name="Naslov, tekst i medijski isječak">
    <p:spTree>
      <p:nvGrpSpPr>
        <p:cNvPr id="1" name=""/>
        <p:cNvGrpSpPr/>
        <p:nvPr/>
      </p:nvGrpSpPr>
      <p:grpSpPr>
        <a:xfrm>
          <a:off x="0" y="0"/>
          <a:ext cx="0" cy="0"/>
          <a:chOff x="0" y="0"/>
          <a:chExt cx="0" cy="0"/>
        </a:xfrm>
      </p:grpSpPr>
      <p:sp>
        <p:nvSpPr>
          <p:cNvPr id="2" name="Naslov 1"/>
          <p:cNvSpPr>
            <a:spLocks noGrp="1"/>
          </p:cNvSpPr>
          <p:nvPr>
            <p:ph type="title"/>
          </p:nvPr>
        </p:nvSpPr>
        <p:spPr>
          <a:xfrm>
            <a:off x="381000" y="228600"/>
            <a:ext cx="8443913" cy="1546225"/>
          </a:xfrm>
        </p:spPr>
        <p:txBody>
          <a:bodyPr/>
          <a:lstStyle/>
          <a:p>
            <a:r>
              <a:rPr lang="hr-HR"/>
              <a:t>Uredite stil naslova matrice</a:t>
            </a:r>
          </a:p>
        </p:txBody>
      </p:sp>
      <p:sp>
        <p:nvSpPr>
          <p:cNvPr id="3" name="Rezervirano mjesto teksta 2"/>
          <p:cNvSpPr>
            <a:spLocks noGrp="1"/>
          </p:cNvSpPr>
          <p:nvPr>
            <p:ph type="body" sz="half" idx="1"/>
          </p:nvPr>
        </p:nvSpPr>
        <p:spPr>
          <a:xfrm>
            <a:off x="366713" y="1849438"/>
            <a:ext cx="4133850" cy="4391025"/>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za medij 3"/>
          <p:cNvSpPr>
            <a:spLocks noGrp="1"/>
          </p:cNvSpPr>
          <p:nvPr>
            <p:ph type="media" sz="half" idx="2"/>
          </p:nvPr>
        </p:nvSpPr>
        <p:spPr>
          <a:xfrm>
            <a:off x="4652963" y="1849438"/>
            <a:ext cx="4135437" cy="4391025"/>
          </a:xfrm>
        </p:spPr>
        <p:txBody>
          <a:bodyPr/>
          <a:lstStyle/>
          <a:p>
            <a:endParaRPr lang="hr-HR"/>
          </a:p>
        </p:txBody>
      </p:sp>
      <p:sp>
        <p:nvSpPr>
          <p:cNvPr id="5" name="Rezervirano mjesto datuma 4"/>
          <p:cNvSpPr>
            <a:spLocks noGrp="1"/>
          </p:cNvSpPr>
          <p:nvPr>
            <p:ph type="dt" sz="half" idx="10"/>
          </p:nvPr>
        </p:nvSpPr>
        <p:spPr>
          <a:xfrm>
            <a:off x="355600" y="6364288"/>
            <a:ext cx="2532063" cy="457200"/>
          </a:xfrm>
        </p:spPr>
        <p:txBody>
          <a:bodyPr/>
          <a:lstStyle>
            <a:lvl1pPr>
              <a:defRPr/>
            </a:lvl1pPr>
          </a:lstStyle>
          <a:p>
            <a:endParaRPr lang="sr-Latn-RS" altLang="sr-Latn-RS"/>
          </a:p>
        </p:txBody>
      </p:sp>
      <p:sp>
        <p:nvSpPr>
          <p:cNvPr id="6" name="Rezervirano mjesto podnožja 5"/>
          <p:cNvSpPr>
            <a:spLocks noGrp="1"/>
          </p:cNvSpPr>
          <p:nvPr>
            <p:ph type="ftr" sz="quarter" idx="11"/>
          </p:nvPr>
        </p:nvSpPr>
        <p:spPr>
          <a:xfrm>
            <a:off x="3074988" y="6351588"/>
            <a:ext cx="2914650" cy="457200"/>
          </a:xfrm>
        </p:spPr>
        <p:txBody>
          <a:bodyPr/>
          <a:lstStyle>
            <a:lvl1pPr>
              <a:defRPr/>
            </a:lvl1pPr>
          </a:lstStyle>
          <a:p>
            <a:endParaRPr lang="sr-Latn-RS" altLang="sr-Latn-RS"/>
          </a:p>
        </p:txBody>
      </p:sp>
      <p:sp>
        <p:nvSpPr>
          <p:cNvPr id="7" name="Rezervirano mjesto broja slajda 6"/>
          <p:cNvSpPr>
            <a:spLocks noGrp="1"/>
          </p:cNvSpPr>
          <p:nvPr>
            <p:ph type="sldNum" sz="quarter" idx="12"/>
          </p:nvPr>
        </p:nvSpPr>
        <p:spPr>
          <a:xfrm>
            <a:off x="6162675" y="6353175"/>
            <a:ext cx="2630488" cy="457200"/>
          </a:xfrm>
        </p:spPr>
        <p:txBody>
          <a:bodyPr/>
          <a:lstStyle>
            <a:lvl1pPr>
              <a:defRPr/>
            </a:lvl1pPr>
          </a:lstStyle>
          <a:p>
            <a:endParaRPr lang="sr-Latn-RS" altLang="sr-Latn-RS"/>
          </a:p>
        </p:txBody>
      </p:sp>
    </p:spTree>
    <p:extLst>
      <p:ext uri="{BB962C8B-B14F-4D97-AF65-F5344CB8AC3E}">
        <p14:creationId xmlns:p14="http://schemas.microsoft.com/office/powerpoint/2010/main" val="626466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490793" cy="1320800"/>
          </a:xfrm>
        </p:spPr>
        <p:txBody>
          <a:bodyPr>
            <a:normAutofit/>
          </a:bodyPr>
          <a:lstStyle>
            <a:lvl1pPr algn="ctr">
              <a:defRPr sz="4000"/>
            </a:lvl1pPr>
          </a:lstStyle>
          <a:p>
            <a:r>
              <a:rPr lang="hr-HR"/>
              <a:t>Uredite stil naslova matrice</a:t>
            </a:r>
            <a:endParaRPr lang="en-US" dirty="0"/>
          </a:p>
        </p:txBody>
      </p:sp>
      <p:sp>
        <p:nvSpPr>
          <p:cNvPr id="3" name="Content Placeholder 2"/>
          <p:cNvSpPr>
            <a:spLocks noGrp="1"/>
          </p:cNvSpPr>
          <p:nvPr>
            <p:ph idx="1"/>
          </p:nvPr>
        </p:nvSpPr>
        <p:spPr>
          <a:xfrm>
            <a:off x="609598" y="2160590"/>
            <a:ext cx="7490793" cy="4364754"/>
          </a:xfrm>
        </p:spPr>
        <p:txBody>
          <a:bodyPr/>
          <a:lstStyle>
            <a:lvl1pPr>
              <a:lnSpc>
                <a:spcPts val="5000"/>
              </a:lnSpc>
              <a:defRPr sz="3200"/>
            </a:lvl1pPr>
            <a:lvl2pPr>
              <a:defRPr sz="2400"/>
            </a:lvl2pPr>
            <a:lvl3pPr>
              <a:defRPr sz="1800"/>
            </a:lvl3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Tree>
    <p:extLst>
      <p:ext uri="{BB962C8B-B14F-4D97-AF65-F5344CB8AC3E}">
        <p14:creationId xmlns:p14="http://schemas.microsoft.com/office/powerpoint/2010/main" val="1011468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hr-HR"/>
              <a:t>Uredite stil naslova matrice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endParaRPr lang="hr-HR" altLang="sr-Latn-RS"/>
          </a:p>
        </p:txBody>
      </p:sp>
      <p:sp>
        <p:nvSpPr>
          <p:cNvPr id="5" name="Footer Placeholder 4"/>
          <p:cNvSpPr>
            <a:spLocks noGrp="1"/>
          </p:cNvSpPr>
          <p:nvPr>
            <p:ph type="ftr" sz="quarter" idx="11"/>
          </p:nvPr>
        </p:nvSpPr>
        <p:spPr/>
        <p:txBody>
          <a:bodyPr/>
          <a:lstStyle/>
          <a:p>
            <a:endParaRPr lang="hr-HR" altLang="sr-Latn-RS"/>
          </a:p>
        </p:txBody>
      </p:sp>
      <p:sp>
        <p:nvSpPr>
          <p:cNvPr id="6" name="Slide Number Placeholder 5"/>
          <p:cNvSpPr>
            <a:spLocks noGrp="1"/>
          </p:cNvSpPr>
          <p:nvPr>
            <p:ph type="sldNum" sz="quarter" idx="12"/>
          </p:nvPr>
        </p:nvSpPr>
        <p:spPr/>
        <p:txBody>
          <a:bodyPr/>
          <a:lstStyle/>
          <a:p>
            <a:fld id="{680BEA66-1193-410F-B34C-D3E9D48094E9}" type="slidenum">
              <a:rPr lang="hr-HR" altLang="sr-Latn-RS" smtClean="0"/>
              <a:pPr/>
              <a:t>‹#›</a:t>
            </a:fld>
            <a:endParaRPr lang="hr-HR" altLang="sr-Latn-RS"/>
          </a:p>
        </p:txBody>
      </p:sp>
    </p:spTree>
    <p:extLst>
      <p:ext uri="{BB962C8B-B14F-4D97-AF65-F5344CB8AC3E}">
        <p14:creationId xmlns:p14="http://schemas.microsoft.com/office/powerpoint/2010/main" val="4059779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hr-HR"/>
              <a:t>Uredite stil naslova matrice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Date Placeholder 4"/>
          <p:cNvSpPr>
            <a:spLocks noGrp="1"/>
          </p:cNvSpPr>
          <p:nvPr>
            <p:ph type="dt" sz="half" idx="10"/>
          </p:nvPr>
        </p:nvSpPr>
        <p:spPr/>
        <p:txBody>
          <a:bodyPr/>
          <a:lstStyle/>
          <a:p>
            <a:endParaRPr lang="hr-HR" altLang="sr-Latn-RS"/>
          </a:p>
        </p:txBody>
      </p:sp>
      <p:sp>
        <p:nvSpPr>
          <p:cNvPr id="6" name="Footer Placeholder 5"/>
          <p:cNvSpPr>
            <a:spLocks noGrp="1"/>
          </p:cNvSpPr>
          <p:nvPr>
            <p:ph type="ftr" sz="quarter" idx="11"/>
          </p:nvPr>
        </p:nvSpPr>
        <p:spPr/>
        <p:txBody>
          <a:bodyPr/>
          <a:lstStyle/>
          <a:p>
            <a:endParaRPr lang="hr-HR" altLang="sr-Latn-RS"/>
          </a:p>
        </p:txBody>
      </p:sp>
      <p:sp>
        <p:nvSpPr>
          <p:cNvPr id="7" name="Slide Number Placeholder 6"/>
          <p:cNvSpPr>
            <a:spLocks noGrp="1"/>
          </p:cNvSpPr>
          <p:nvPr>
            <p:ph type="sldNum" sz="quarter" idx="12"/>
          </p:nvPr>
        </p:nvSpPr>
        <p:spPr/>
        <p:txBody>
          <a:bodyPr/>
          <a:lstStyle/>
          <a:p>
            <a:fld id="{CBF57FEC-FD9C-4129-B9F0-1B03F34CB6BF}" type="slidenum">
              <a:rPr lang="hr-HR" altLang="sr-Latn-RS" smtClean="0"/>
              <a:pPr/>
              <a:t>‹#›</a:t>
            </a:fld>
            <a:endParaRPr lang="hr-HR" altLang="sr-Latn-RS"/>
          </a:p>
        </p:txBody>
      </p:sp>
    </p:spTree>
    <p:extLst>
      <p:ext uri="{BB962C8B-B14F-4D97-AF65-F5344CB8AC3E}">
        <p14:creationId xmlns:p14="http://schemas.microsoft.com/office/powerpoint/2010/main" val="102082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hr-HR"/>
              <a:t>Uredite stil naslova matrice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7" name="Date Placeholder 6"/>
          <p:cNvSpPr>
            <a:spLocks noGrp="1"/>
          </p:cNvSpPr>
          <p:nvPr>
            <p:ph type="dt" sz="half" idx="10"/>
          </p:nvPr>
        </p:nvSpPr>
        <p:spPr/>
        <p:txBody>
          <a:bodyPr/>
          <a:lstStyle/>
          <a:p>
            <a:endParaRPr lang="hr-HR" altLang="sr-Latn-RS"/>
          </a:p>
        </p:txBody>
      </p:sp>
      <p:sp>
        <p:nvSpPr>
          <p:cNvPr id="8" name="Footer Placeholder 7"/>
          <p:cNvSpPr>
            <a:spLocks noGrp="1"/>
          </p:cNvSpPr>
          <p:nvPr>
            <p:ph type="ftr" sz="quarter" idx="11"/>
          </p:nvPr>
        </p:nvSpPr>
        <p:spPr/>
        <p:txBody>
          <a:bodyPr/>
          <a:lstStyle/>
          <a:p>
            <a:endParaRPr lang="hr-HR" altLang="sr-Latn-RS"/>
          </a:p>
        </p:txBody>
      </p:sp>
      <p:sp>
        <p:nvSpPr>
          <p:cNvPr id="9" name="Slide Number Placeholder 8"/>
          <p:cNvSpPr>
            <a:spLocks noGrp="1"/>
          </p:cNvSpPr>
          <p:nvPr>
            <p:ph type="sldNum" sz="quarter" idx="12"/>
          </p:nvPr>
        </p:nvSpPr>
        <p:spPr/>
        <p:txBody>
          <a:bodyPr/>
          <a:lstStyle/>
          <a:p>
            <a:fld id="{6F1FFAA8-66B6-4F50-9F9B-4CF23F797EAD}" type="slidenum">
              <a:rPr lang="hr-HR" altLang="sr-Latn-RS" smtClean="0"/>
              <a:pPr/>
              <a:t>‹#›</a:t>
            </a:fld>
            <a:endParaRPr lang="hr-HR" altLang="sr-Latn-RS"/>
          </a:p>
        </p:txBody>
      </p:sp>
    </p:spTree>
    <p:extLst>
      <p:ext uri="{BB962C8B-B14F-4D97-AF65-F5344CB8AC3E}">
        <p14:creationId xmlns:p14="http://schemas.microsoft.com/office/powerpoint/2010/main" val="420641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hr-HR"/>
              <a:t>Uredite stil naslova matrice</a:t>
            </a:r>
            <a:endParaRPr lang="en-US" dirty="0"/>
          </a:p>
        </p:txBody>
      </p:sp>
      <p:sp>
        <p:nvSpPr>
          <p:cNvPr id="3" name="Date Placeholder 2"/>
          <p:cNvSpPr>
            <a:spLocks noGrp="1"/>
          </p:cNvSpPr>
          <p:nvPr>
            <p:ph type="dt" sz="half" idx="10"/>
          </p:nvPr>
        </p:nvSpPr>
        <p:spPr/>
        <p:txBody>
          <a:bodyPr/>
          <a:lstStyle/>
          <a:p>
            <a:endParaRPr lang="hr-HR" altLang="sr-Latn-RS"/>
          </a:p>
        </p:txBody>
      </p:sp>
      <p:sp>
        <p:nvSpPr>
          <p:cNvPr id="4" name="Footer Placeholder 3"/>
          <p:cNvSpPr>
            <a:spLocks noGrp="1"/>
          </p:cNvSpPr>
          <p:nvPr>
            <p:ph type="ftr" sz="quarter" idx="11"/>
          </p:nvPr>
        </p:nvSpPr>
        <p:spPr/>
        <p:txBody>
          <a:bodyPr/>
          <a:lstStyle/>
          <a:p>
            <a:endParaRPr lang="hr-HR" altLang="sr-Latn-RS"/>
          </a:p>
        </p:txBody>
      </p:sp>
      <p:sp>
        <p:nvSpPr>
          <p:cNvPr id="5" name="Slide Number Placeholder 4"/>
          <p:cNvSpPr>
            <a:spLocks noGrp="1"/>
          </p:cNvSpPr>
          <p:nvPr>
            <p:ph type="sldNum" sz="quarter" idx="12"/>
          </p:nvPr>
        </p:nvSpPr>
        <p:spPr/>
        <p:txBody>
          <a:bodyPr/>
          <a:lstStyle/>
          <a:p>
            <a:fld id="{0DA9C987-DD80-41CA-B387-9AF7DFF9F3F5}" type="slidenum">
              <a:rPr lang="hr-HR" altLang="sr-Latn-RS" smtClean="0"/>
              <a:pPr/>
              <a:t>‹#›</a:t>
            </a:fld>
            <a:endParaRPr lang="hr-HR" altLang="sr-Latn-RS"/>
          </a:p>
        </p:txBody>
      </p:sp>
    </p:spTree>
    <p:extLst>
      <p:ext uri="{BB962C8B-B14F-4D97-AF65-F5344CB8AC3E}">
        <p14:creationId xmlns:p14="http://schemas.microsoft.com/office/powerpoint/2010/main" val="3398827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hr-HR" altLang="sr-Latn-RS"/>
          </a:p>
        </p:txBody>
      </p:sp>
      <p:sp>
        <p:nvSpPr>
          <p:cNvPr id="3" name="Footer Placeholder 2"/>
          <p:cNvSpPr>
            <a:spLocks noGrp="1"/>
          </p:cNvSpPr>
          <p:nvPr>
            <p:ph type="ftr" sz="quarter" idx="11"/>
          </p:nvPr>
        </p:nvSpPr>
        <p:spPr/>
        <p:txBody>
          <a:bodyPr/>
          <a:lstStyle/>
          <a:p>
            <a:endParaRPr lang="hr-HR" altLang="sr-Latn-RS"/>
          </a:p>
        </p:txBody>
      </p:sp>
      <p:sp>
        <p:nvSpPr>
          <p:cNvPr id="4" name="Slide Number Placeholder 3"/>
          <p:cNvSpPr>
            <a:spLocks noGrp="1"/>
          </p:cNvSpPr>
          <p:nvPr>
            <p:ph type="sldNum" sz="quarter" idx="12"/>
          </p:nvPr>
        </p:nvSpPr>
        <p:spPr/>
        <p:txBody>
          <a:bodyPr/>
          <a:lstStyle/>
          <a:p>
            <a:fld id="{2A785F2E-1E5A-40C6-B70F-661826EF7212}" type="slidenum">
              <a:rPr lang="hr-HR" altLang="sr-Latn-RS" smtClean="0"/>
              <a:pPr/>
              <a:t>‹#›</a:t>
            </a:fld>
            <a:endParaRPr lang="hr-HR" altLang="sr-Latn-RS"/>
          </a:p>
        </p:txBody>
      </p:sp>
    </p:spTree>
    <p:extLst>
      <p:ext uri="{BB962C8B-B14F-4D97-AF65-F5344CB8AC3E}">
        <p14:creationId xmlns:p14="http://schemas.microsoft.com/office/powerpoint/2010/main" val="783580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hr-HR"/>
              <a:t>Uredite stil naslova matrice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r-HR"/>
              <a:t>Uredite stilove teksta matrice</a:t>
            </a:r>
          </a:p>
        </p:txBody>
      </p:sp>
      <p:sp>
        <p:nvSpPr>
          <p:cNvPr id="5" name="Date Placeholder 4"/>
          <p:cNvSpPr>
            <a:spLocks noGrp="1"/>
          </p:cNvSpPr>
          <p:nvPr>
            <p:ph type="dt" sz="half" idx="10"/>
          </p:nvPr>
        </p:nvSpPr>
        <p:spPr/>
        <p:txBody>
          <a:bodyPr/>
          <a:lstStyle/>
          <a:p>
            <a:endParaRPr lang="hr-HR" altLang="sr-Latn-RS"/>
          </a:p>
        </p:txBody>
      </p:sp>
      <p:sp>
        <p:nvSpPr>
          <p:cNvPr id="6" name="Footer Placeholder 5"/>
          <p:cNvSpPr>
            <a:spLocks noGrp="1"/>
          </p:cNvSpPr>
          <p:nvPr>
            <p:ph type="ftr" sz="quarter" idx="11"/>
          </p:nvPr>
        </p:nvSpPr>
        <p:spPr/>
        <p:txBody>
          <a:bodyPr/>
          <a:lstStyle/>
          <a:p>
            <a:endParaRPr lang="hr-HR" altLang="sr-Latn-RS"/>
          </a:p>
        </p:txBody>
      </p:sp>
      <p:sp>
        <p:nvSpPr>
          <p:cNvPr id="7" name="Slide Number Placeholder 6"/>
          <p:cNvSpPr>
            <a:spLocks noGrp="1"/>
          </p:cNvSpPr>
          <p:nvPr>
            <p:ph type="sldNum" sz="quarter" idx="12"/>
          </p:nvPr>
        </p:nvSpPr>
        <p:spPr/>
        <p:txBody>
          <a:bodyPr/>
          <a:lstStyle/>
          <a:p>
            <a:fld id="{835E4701-0D1B-4E40-B549-656874E1ABEF}" type="slidenum">
              <a:rPr lang="hr-HR" altLang="sr-Latn-RS" smtClean="0"/>
              <a:pPr/>
              <a:t>‹#›</a:t>
            </a:fld>
            <a:endParaRPr lang="hr-HR" altLang="sr-Latn-RS"/>
          </a:p>
        </p:txBody>
      </p:sp>
    </p:spTree>
    <p:extLst>
      <p:ext uri="{BB962C8B-B14F-4D97-AF65-F5344CB8AC3E}">
        <p14:creationId xmlns:p14="http://schemas.microsoft.com/office/powerpoint/2010/main" val="3853267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hr-HR"/>
              <a:t>Uredite stil naslova matrice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Date Placeholder 4"/>
          <p:cNvSpPr>
            <a:spLocks noGrp="1"/>
          </p:cNvSpPr>
          <p:nvPr>
            <p:ph type="dt" sz="half" idx="10"/>
          </p:nvPr>
        </p:nvSpPr>
        <p:spPr/>
        <p:txBody>
          <a:bodyPr/>
          <a:lstStyle/>
          <a:p>
            <a:endParaRPr lang="hr-HR" altLang="sr-Latn-RS"/>
          </a:p>
        </p:txBody>
      </p:sp>
      <p:sp>
        <p:nvSpPr>
          <p:cNvPr id="6" name="Footer Placeholder 5"/>
          <p:cNvSpPr>
            <a:spLocks noGrp="1"/>
          </p:cNvSpPr>
          <p:nvPr>
            <p:ph type="ftr" sz="quarter" idx="11"/>
          </p:nvPr>
        </p:nvSpPr>
        <p:spPr/>
        <p:txBody>
          <a:bodyPr/>
          <a:lstStyle/>
          <a:p>
            <a:endParaRPr lang="hr-HR" altLang="sr-Latn-RS"/>
          </a:p>
        </p:txBody>
      </p:sp>
      <p:sp>
        <p:nvSpPr>
          <p:cNvPr id="7" name="Slide Number Placeholder 6"/>
          <p:cNvSpPr>
            <a:spLocks noGrp="1"/>
          </p:cNvSpPr>
          <p:nvPr>
            <p:ph type="sldNum" sz="quarter" idx="12"/>
          </p:nvPr>
        </p:nvSpPr>
        <p:spPr/>
        <p:txBody>
          <a:bodyPr/>
          <a:lstStyle/>
          <a:p>
            <a:fld id="{8F5F61B8-820E-4C91-9A9A-09601CA2C2F1}" type="slidenum">
              <a:rPr lang="hr-HR" altLang="sr-Latn-RS" smtClean="0"/>
              <a:pPr/>
              <a:t>‹#›</a:t>
            </a:fld>
            <a:endParaRPr lang="hr-HR" altLang="sr-Latn-RS"/>
          </a:p>
        </p:txBody>
      </p:sp>
    </p:spTree>
    <p:extLst>
      <p:ext uri="{BB962C8B-B14F-4D97-AF65-F5344CB8AC3E}">
        <p14:creationId xmlns:p14="http://schemas.microsoft.com/office/powerpoint/2010/main" val="2350997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4" name="Slika 3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657416" y="-13401"/>
            <a:ext cx="2459567" cy="6897065"/>
          </a:xfrm>
          <a:prstGeom prst="rect">
            <a:avLst/>
          </a:prstGeom>
        </p:spPr>
      </p:pic>
      <p:pic>
        <p:nvPicPr>
          <p:cNvPr id="35" name="Slika 34"/>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7380312" cy="6858000"/>
          </a:xfrm>
          <a:prstGeom prst="rect">
            <a:avLst/>
          </a:prstGeom>
        </p:spPr>
      </p:pic>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hr-HR"/>
              <a:t>Uredite stil naslova matrice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hr-HR" altLang="sr-Latn-R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r-HR" altLang="sr-Latn-R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47322471-709E-4086-BAED-65EA9838C7F1}" type="slidenum">
              <a:rPr lang="hr-HR" altLang="sr-Latn-RS" smtClean="0"/>
              <a:pPr/>
              <a:t>‹#›</a:t>
            </a:fld>
            <a:endParaRPr lang="hr-HR" altLang="sr-Latn-RS"/>
          </a:p>
        </p:txBody>
      </p:sp>
      <p:pic>
        <p:nvPicPr>
          <p:cNvPr id="22" name="Picture 13" descr="3"/>
          <p:cNvPicPr>
            <a:picLocks noChangeAspect="1" noChangeArrowheads="1"/>
          </p:cNvPicPr>
          <p:nvPr/>
        </p:nvPicPr>
        <p:blipFill>
          <a:blip r:embed="rId21" cstate="print">
            <a:clrChange>
              <a:clrFrom>
                <a:srgbClr val="FEF2DA"/>
              </a:clrFrom>
              <a:clrTo>
                <a:srgbClr val="FEF2DA">
                  <a:alpha val="0"/>
                </a:srgbClr>
              </a:clrTo>
            </a:clrChange>
            <a:extLst>
              <a:ext uri="{28A0092B-C50C-407E-A947-70E740481C1C}">
                <a14:useLocalDpi xmlns:a14="http://schemas.microsoft.com/office/drawing/2010/main" val="0"/>
              </a:ext>
            </a:extLst>
          </a:blip>
          <a:srcRect/>
          <a:stretch>
            <a:fillRect/>
          </a:stretch>
        </p:blipFill>
        <p:spPr bwMode="auto">
          <a:xfrm>
            <a:off x="0" y="6202363"/>
            <a:ext cx="773113" cy="6826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3"/>
          <p:cNvPicPr>
            <a:picLocks noChangeAspect="1" noChangeArrowheads="1"/>
          </p:cNvPicPr>
          <p:nvPr/>
        </p:nvPicPr>
        <p:blipFill>
          <a:blip r:embed="rId21" cstate="print">
            <a:clrChange>
              <a:clrFrom>
                <a:srgbClr val="FEF2DA"/>
              </a:clrFrom>
              <a:clrTo>
                <a:srgbClr val="FEF2DA">
                  <a:alpha val="0"/>
                </a:srgbClr>
              </a:clrTo>
            </a:clrChange>
            <a:extLst>
              <a:ext uri="{28A0092B-C50C-407E-A947-70E740481C1C}">
                <a14:useLocalDpi xmlns:a14="http://schemas.microsoft.com/office/drawing/2010/main" val="0"/>
              </a:ext>
            </a:extLst>
          </a:blip>
          <a:srcRect/>
          <a:stretch>
            <a:fillRect/>
          </a:stretch>
        </p:blipFill>
        <p:spPr bwMode="auto">
          <a:xfrm>
            <a:off x="0" y="6202363"/>
            <a:ext cx="773113" cy="6826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descr="3"/>
          <p:cNvPicPr>
            <a:picLocks noChangeAspect="1" noChangeArrowheads="1"/>
          </p:cNvPicPr>
          <p:nvPr userDrawn="1"/>
        </p:nvPicPr>
        <p:blipFill>
          <a:blip r:embed="rId21" cstate="print">
            <a:clrChange>
              <a:clrFrom>
                <a:srgbClr val="FEF2DA"/>
              </a:clrFrom>
              <a:clrTo>
                <a:srgbClr val="FEF2DA">
                  <a:alpha val="0"/>
                </a:srgbClr>
              </a:clrTo>
            </a:clrChange>
            <a:extLst>
              <a:ext uri="{28A0092B-C50C-407E-A947-70E740481C1C}">
                <a14:useLocalDpi xmlns:a14="http://schemas.microsoft.com/office/drawing/2010/main" val="0"/>
              </a:ext>
            </a:extLst>
          </a:blip>
          <a:srcRect/>
          <a:stretch>
            <a:fillRect/>
          </a:stretch>
        </p:blipFill>
        <p:spPr bwMode="auto">
          <a:xfrm>
            <a:off x="0" y="6202363"/>
            <a:ext cx="773113" cy="68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76386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548680"/>
            <a:ext cx="6622504" cy="3051771"/>
          </a:xfrm>
        </p:spPr>
        <p:txBody>
          <a:bodyPr anchor="ctr"/>
          <a:lstStyle/>
          <a:p>
            <a:pPr algn="ctr"/>
            <a:r>
              <a:rPr lang="pl-PL" altLang="sr-Latn-RS" dirty="0">
                <a:effectLst>
                  <a:outerShdw blurRad="38100" dist="38100" dir="2700000" algn="tl">
                    <a:srgbClr val="000000">
                      <a:alpha val="43137"/>
                    </a:srgbClr>
                  </a:outerShdw>
                </a:effectLst>
              </a:rPr>
              <a:t>HRVATSKA I UGARSKA POD OSMANLIJSKIM NAPADIMA</a:t>
            </a:r>
            <a:endParaRPr lang="hr-HR" altLang="sr-Latn-RS" sz="5400" dirty="0">
              <a:effectLst>
                <a:outerShdw blurRad="38100" dist="38100" dir="2700000" algn="tl">
                  <a:srgbClr val="000000">
                    <a:alpha val="43137"/>
                  </a:srgbClr>
                </a:outerShdw>
              </a:effectLst>
            </a:endParaRPr>
          </a:p>
        </p:txBody>
      </p:sp>
      <p:sp>
        <p:nvSpPr>
          <p:cNvPr id="2051" name="Rectangle 3"/>
          <p:cNvSpPr>
            <a:spLocks noGrp="1" noChangeArrowheads="1"/>
          </p:cNvSpPr>
          <p:nvPr>
            <p:ph type="subTitle" idx="1"/>
          </p:nvPr>
        </p:nvSpPr>
        <p:spPr>
          <a:xfrm>
            <a:off x="907504" y="4509120"/>
            <a:ext cx="6400800" cy="792088"/>
          </a:xfrm>
        </p:spPr>
        <p:txBody>
          <a:bodyPr/>
          <a:lstStyle/>
          <a:p>
            <a:pPr algn="ctr"/>
            <a:r>
              <a:rPr lang="sr-Latn-RS" altLang="sr-Latn-RS" sz="4000" dirty="0"/>
              <a:t>Početak sukoba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zg-magazin.com.hr/wp-content/uploads/2015/09/krbavska_bitka_vladimir_pri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2996952"/>
            <a:ext cx="4762500" cy="3733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www.unicath.hr/hks2015/wp-content/uploads/2012/07/KRbavksa-bitk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4" y="332656"/>
            <a:ext cx="3591399" cy="41044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AutoShape 6" descr="data:image/jpeg;base64,/9j/4AAQSkZJRgABAQAAAQABAAD/2wCEAAkGBxQTEhQUExQVFhQSFRQUFBUXGBcVFhYXFBUWFhQUFhcYHCggGBolHBQVITEhJSkrLi4uFx8zODMsNygtLisBCgoKDg0OFxAQGywkHCQsLCwsLCwsLCwsLCwsLCwsLCwsLCwsLCwsLCwsLCwsLCwsLCwsLCwsLCwsLCwsLCwsLP/AABEIAKgBLAMBIgACEQEDEQH/xAAbAAACAwEBAQAAAAAAAAAAAAABAgADBAUGB//EADkQAAEDAgQDBQcEAgICAwAAAAEAAhEDIRIxQVEEYXEFE4GRoRQiscHR4fAGMkJSFfFikiOiM1Ny/8QAGAEBAQEBAQAAAAAAAAAAAAAAAAECAwT/xAAgEQEBAQADAAIDAQEAAAAAAAAAARECEiETUQMxQWEi/9oADAMBAAIRAxEAPwD2TSrGvVb2EItEoLg5TEqggSoqwlQKrGpjVRYSjisqS9LKsStLCmhU0q2ivHJVAQTKKauFhCE6CaYWFIRRTQsKIoJphHFAEqyFE0KiigUMBAlEhLgTTEJUQRKimY4qPKVAlAwcpElICnYYKCFkJXsCtxz4JKospq4pLlAUAlKqLISwgHIoIShiRKRB0H3VRpoCsiaiinNMboWSl6rLkQXU0ndpg5TEqAaSHclPKIKBG0TK0UlXjTuFpTRYUEG5XRQRBFCUEQS40yCIIkHZApoiEqJ3MspoSVFWXp2GQghKdlInkqXPKWpXP2QaXcNzUFGElEkDOyfvFn1rxH05VBokK2o9KXqwqko4lHPBSOC0ysD0G1VnxIYkw1oeQqpQxJS9VDyiCq8SAeguKqIRxoEoC2sN0+JcYTzTCuRkSr1Ts64epiXNZ2gRmJ9FqocUx+sHY/JOuHaNIci1LgTNWWjlpV1Fm6pD0zapCitTWwnDgsgqlOXqYutBCQtCziqR0TNqJiLcCtDLKkVFa16zasA0ZzVDNRsnqVjksuMhWFbQ9F5BWLvjsoa/JMNXxCsLrLEeIUbWVwW93KDbSk73ZBxRDgIFslKHpu9uqL2UhCDWBUPrJqdVZ9XxdVAVeEKOPis4qpCg7NAlR75SErbIOQBUJQlVCuKUgqyUMSqKy0oYCrC5LKoAlPCACcFQcbHzUlUhyMrbmulAhVSmDlRqo8W9uRtsbhbaXaLT+6x9F5biO2Q0PMThOEC9z5WsHHoButfC8WHuIDgcDRiAj9xAJPQfXZYt41qbHpxUByMoh68NR7fxVopThazE6xmxvlnMgDmfBeho8VAAcbgST8SfIrMytbjtByONcuhxLXAOabESOYORT98r1OzolyUuKw+1FN7U5OtO0bhUIVja5XOHFnUI+1+CnRezc6oiKixDifFWt4hvRTqdmkvJTg6rO2sNCj3imNaucL5CEHHZJ3yTvFDwznHZLjcdFBVUNRVCFxCIYjiU7xUKWJ+iXEgXlQPBSOalNQpcZVkNFRVl6XEVrE1bKBKoqVg3MgfmyzO7RbzKvWs9mxxS4llHaDeY8E7a7Tk4fBXqmry9DGq8Y3HmEO9b/ZvmFcNWY1MaAIORCMKDhozzurRw7cM4hYjRwtvBE+SqqMh0CTOsGPgsznC8LExHks3E9psYQHGCSRpa2Z8x5p+L4kU2Y3TAjS3vdV4TtbiQ6q8tyLnRpmTB5WhTl+T6Jw+zu4l4eQDaSLH3Z1y0MeSlLjnMDsLsOIAEDXMnpmsIExfP8lHvb+Eff0Xntrq7PY9fu4xETVc2ATk1pJxRqcUCFZU7WfUe1gdHfYGvi0AOIsTyXAq1iYOo02Am3qreHjE10TEW8Z+C12yJj6ew2BGVo6Rb0hMK5C436W4x9V1V7iIMQ0WA0sNoaF3u8JiII1E3XSflT4yt4nkrBxQ3KrJadQNNPnqgxg2nwA9R0K18ifGvNcbqCpzWSiRJsIBgT9d0RUBcQA23MK906NeLmp7Q3ceazUqIO1tvhKrFF2uXISneHStw4hn9h5hMKzf7j/sFiPDeW9gqzweoiOefTqneHSuoK+zwfEFOK51XFdwLtgqTScOX5yWpeNSzlHou/G8dbJHccwfy8rrzxa7miCefkrkTa7FXtT+rfE/QLI/i3uzcfC3wWZknX0UJITeMM5U8kXurWcbUH8j43+KztJ3+KBcefkYV7cTrXQp9rO/k0HpZXjtVn9Xen1XLpmcwQpg5+azvFc5Og/tUaMPiVmq8a92sDlb1WfAfwFHx9CrLxiWcghSEJPI9FMR/qVrtGetGFIS951UbUCuphoUhSU09FNXC4U0ndTGlxKaYatxtNpMuGV4k/CyZnH09HNE+C4TS0/6WXjCROEYuV4svBLK9l2N/6o41rmBgcDJmNLRHxJ8Oa8TVGWRkytvH8QSeQvY5GNFyKrtvBWRi1opxcn81+ioLpvGev509UmIgaRCSkZAG61jK+qRiB3/AraHWN+gKpqAgCdDEfBFj/XZS/oe2/RL/APx1N5aY6znfkvRiYEQ3wnyXkv07xLqdIYQ33iSZzJyF5yXYf2wdG7fy6zHop63LHYYbXvvaEW8wFwanazzoBzmc9slW3tF8+8ZHKxvldXrTtHfNNp+vSygoDTLlA9YXHb2h/wDoeIJ+SSv2nhBPvZT+XV9Njtmj1/8AU/JK5jw2Gm8zeD4cl513bDi5oaebvCZGa1O7SIO+1zdJtLY6gokQQM/3XOXR2qeoD7oMD3ukwMvFcgceAZyJzMJm8Yw5uPqMuivrOx0KrJzI97S0CdipUcIAMgi5JNpGV5uFia6mZ/8AJnmCD01KFLh2E2qiTlDQMvFNGlvERNsWRta+c2JmZVlPinf/AFn5+EhH2cGAH5bROoOZn/SjuE/5uEXBnLz8VO8XrTHiYcRB/wCtvC0nVKzjHE2ZnlI+e6V3B3s4i8znfzUfwc/z9D9U7cVyj/kwM6d/L5IDtKbYGg8yAPVT2eLl+wGngq6nBAm8eOvz2TeJnJrHEtAglmu2evVKeOp6xtkI69Fn/wAeP6hI7s1urfIlN4/Z/wBNTeMYBnJvpf4Qq6nGUjHuyeglJ7AP6+pR/wAe3+t+v3TtxM5C2vSJkDCZ121IjXktGA/fLXqsvsQ/oPNM7h7ZeE2UvP8A0nG/1dQaYF2kuy0n0vbVWmidx0WNjJggiPHLkmFIf2Pqnf8A1ZD+wHcec/EIO4F3/HzPmiKQ5+qnswnN3mny37Pjit/CHSPBw+YVZ4R+3qD81s7gaFwKDqM6n4LU/NftL+KPMvc4H8+Kz1MwZIjbVdHBGRWbiuGM42wTaRlIXnldbHnePbGWsz1mPosVrb9MrZea7HblFoiImctYInLrPouKKbiXQMhJ6ZExrmuvH1x5T01MtG1tN566Kuu4YhEZaWVL8552Q1F81vGWl0xBiSRzRYwGAMwY5kKp75giLZ5XVvDuEnbnzWf4PUUuyhgbDiDA5iYukd2XUj3Xt21B+C28HVbhERAAH8tAJV8zleNj9lic7HXpHGfwFYc94I+apPCVBYtdfx+C74f/AKRxjl0v9Fr5Knxx51rKg/i/yKD3uiHYgPHyXosU2BP51XM4mq4Eh5NiIvHMfBO+nSRgY0yYMaKw1HzJzHzVZrBxJ8Tkr+HebWnIwD+XSeJmh7c7VE8Wuq1g954u4j9sWJ0zsuTxT6pImlEbMsesLc5Rm8MWjiDuiOMPKyorPdH/AMUcw2/ok70H+IB6wrrONg7RIuNL5pT22+4xW20ss1NjTNvCT4IGkzMNne+Snbjo3n9QVTk6w0gDSNFZS7dqxEiByC4r6gvaLx128EBUkGIWsn0bXdPb1XXDpHuzECNfmnp9v1BmQeZH08l5/HIudEhrXjRTrL/DtXq2/qI6sB6Eo1P1Cf4sHO8ryTKmasFbL1+SfHF7cnpm/qJ2rGnzCI/UX/Eed9Y+S84Kx87oCoBeM0+Pj9Hbk9QP1EI/be2pjmmb+oRIlltb/BeZaScrbI4Trpsp8fE78nrG/qClP7TzO1+t03+epbHy+68jTpuJwgZ6/dafYalv2g7YgpeHFZz5PUs7ZpE/uidwR6q/v2OMh2kAB8A2nfO68nR7PxwcUXIjotHD0AHRjLXATBF7GxmVm8eP8rU516nAHZfP5rJxVKli99sk63+qyOfkxxcARBcXECbwImbygytSYADVg7BxI8LLH6b3XKfTf/Y8/sgXPjNaR16pixc281wqnCvLic79eef5msNWm8TAdOUib9RqF6oSNLIluXmuk5eMdHiH8K+P2um+nz1VTeEfnlmTn6b/AGXve5BuqhTEmQFuc6nSPEs4d0mBOHRb+A4PE4WtMkTFtr6/VenNBuoUHDNiwzzsPis3ms4LqFIBoAFgICbByz8FQxkZEphTO6x634tdSbHTQYp+iDgI1HmEocZzUl05qequNQaifOfMXWLjcDmkRByBMmPO6033RgptTI897ObmMsrGD03T02gOvnkNtNNb4l35Uwj+o8gt906quHJObgdsx0+KvJ2ugCNBCGIbLH7aOwHULM2iXH32si8ZeF/NXtei4ic9kiWOX2pwbs2AQIsPtmsvDcO9hxGxvGRXflY+PxkQ0Tzt4LUv8rN4RgfxBmzs7jMWyyXQZSBAlrCRrA25rm0eFeDLmkmdsoXX4QwOmZjVat+icWPieIYx0YG4hyHxC0NIc0OwNvuB8IV76DJmJJzzTNAFoFlnsdXBnC6SGOE3AYPDSy2jtBgNmj0HwXSDuSpdwzSSSM/WOSvbU6Mn+YExh9VKvbAAnCPNOeyqZ0PmrxwTLWFuQuOamw6VyuI7WLmn3WGcvdBvvlf7rl8FxDg++RmZy55r1vszJs1sbQkdwlPUA+C33jN/HXHo8WG4iRAIIBDQS3mAsvtepkg5Er0PsVP+rfVUVOyGlxkDBtidPxUnOf1L+OuRT4oEi9psPzNdAFv8nl0+9IkRO6rq9lEGKbWlvMz4yTMqgdmVr2EaAH8Cvb6ScK63ckyO8mcpGIDK8E3yQqcE6b1T4f7Tt4KABLjYa2kGdkvEcIHGSH5RY2Wezp1W4ANk7RdD93hpulbMyctlybNI1KD+SDgZ/PNFgvdA4cAOaoc4q0sB0J2n5qNYdoCKgO+yLmmdIiUGidMpQDDyy1TQwATYFW4kaKpznaJtXxpNMIQBy/LKkOOaUVDqnsPFo1CgZ1hTvbqwPJV7JirERlKABvOqtTkqauEOQSgEElWuCrxxmkqWfYEX0SOpk8lYHg5JsQ1V0woRtspZRx2TTAAJ6ao+STEUzBz+61uoPxQI6qEwiXFZaEBTClcEKYi4RFoHMqp+ymI+KYuMadVPQsTkUOUhNj5DyhRztY8ymoH5ko59rQg+qYy8kjXz9tE0PTcdSCE5dzWbG3TLp805LdITsavnmh3nP1VApxe3qmaSNCfE/VNFhtzUxjyWYOftZWza4T1ZVguTZLJ0UrOIAidErKitmH7Eh3REElMX2Vcu38VKfpaARmVHCRMqsoNITFKaLrXtrKsLo8NdFC5MLj88lYmRW2pyOUfdQu5fOyIYTkmNlDFbHA6ZJw8gWFhpuiXIEeKYqp1ci8WKhrnaOqsDLZKOpRfNMT0KdaRCa51CUhQNKYqxgAzKV0KClOoHjsJSPoHeyYmncGqHCkbRsL/maTBqmCx0b5eqAcM5zsqn0SeXX86KGiRoCFZiLcY8VBWF58kjaZzHl90CJ/dY8kNq9txKDnRqqS0EaqFjhzHNRNWmqIn8CDagOqRgm1ueY+KLoJ06jNDae6D2ztulxH+MpKj3D+Jkcx81FWjFvA2TyALa8tFRc5tHmE7Xb5jK6QFryTGHLmPOUryBoPOfNCq7YA88/khTrSRiGmcz8FRfitGSVtcjT1H1QfTbeIPIOhMA0ATGWpJ+anpilv5orwMr36Sooqo1TMHXlYReFWVFEgHeEAwlpglRRawtNS4ckmY+yndk9BlzvqookELYQkxqiotRD0ycOt1CfRRRY5cv6kvgtbzVb6pBMQoopLqy6Rtd2XyVjnOMIKK4YYE6oSVFEjUGpy+g80RUMXI/NUFEs8ENQc/G/ghj5qKLGs24gqSfmgaZOX3UUSLPQFUC3hb4J++H5dRRaBaQRbM6olwOZyQUUZI8g2gG8nSyT3RMmDta3koorPYRWYEkX6WKYVCLkOEoKJPV/i+iZkybZjXqN1AAMvzZBRXEAATax5hDCQb/AJ1UUUtxcKImzY8M044cf7lRRS3Es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8" name="Picture 2" descr="http://www.samoborinfo.hr/wp-content/uploads/2013/09/bitka-na-krbavskom-polju-hpt-mark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32656"/>
            <a:ext cx="2857500" cy="23812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17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idx="1"/>
          </p:nvPr>
        </p:nvSpPr>
        <p:spPr>
          <a:xfrm>
            <a:off x="107505" y="476673"/>
            <a:ext cx="8680896" cy="2592287"/>
          </a:xfrm>
        </p:spPr>
        <p:txBody>
          <a:bodyPr>
            <a:normAutofit lnSpcReduction="10000"/>
          </a:bodyPr>
          <a:lstStyle/>
          <a:p>
            <a:pPr>
              <a:lnSpc>
                <a:spcPct val="120000"/>
              </a:lnSpc>
            </a:pPr>
            <a:r>
              <a:rPr lang="hr-HR" altLang="sr-Latn-RS" sz="2800" dirty="0"/>
              <a:t>Turci Osmanlije vraćali su se iz pljačke po slovenskim zemljama, a hrvatska feudalna vojska, predvođena banom </a:t>
            </a:r>
            <a:r>
              <a:rPr lang="hr-HR" altLang="sr-Latn-RS" sz="2800" b="1" dirty="0"/>
              <a:t>Emerikom </a:t>
            </a:r>
            <a:r>
              <a:rPr lang="hr-HR" altLang="sr-Latn-RS" sz="2800" b="1" dirty="0" err="1"/>
              <a:t>Derenčinom</a:t>
            </a:r>
            <a:r>
              <a:rPr lang="hr-HR" altLang="sr-Latn-RS" sz="2800" dirty="0"/>
              <a:t> sačekala ih je na Krbavskom polju i doživjela težak poraz.</a:t>
            </a:r>
          </a:p>
        </p:txBody>
      </p:sp>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2564904"/>
            <a:ext cx="5108077" cy="39541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03994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7504" y="293125"/>
            <a:ext cx="8363272" cy="1479691"/>
          </a:xfrm>
        </p:spPr>
        <p:txBody>
          <a:bodyPr/>
          <a:lstStyle/>
          <a:p>
            <a:pPr>
              <a:lnSpc>
                <a:spcPts val="5000"/>
              </a:lnSpc>
            </a:pPr>
            <a:r>
              <a:rPr lang="hr-HR" dirty="0"/>
              <a:t>ovom bitkom je započelo razdoblje </a:t>
            </a:r>
            <a:r>
              <a:rPr lang="hr-HR" b="1" dirty="0"/>
              <a:t>stogodišnjih</a:t>
            </a:r>
            <a:r>
              <a:rPr lang="hr-HR" dirty="0"/>
              <a:t> hrvatsko-osmanlijskih sukoba</a:t>
            </a:r>
          </a:p>
        </p:txBody>
      </p:sp>
      <p:pic>
        <p:nvPicPr>
          <p:cNvPr id="3074" name="Picture 2" descr="https://image.jimcdn.com/app/cms/image/transf/dimension=560x10000:format=jpg/path/sbe328447f2ef4ae5/image/i0b56e9f214d92dfa/version/1409342296/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060" y="1797765"/>
            <a:ext cx="6774160" cy="46693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135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9552" y="404664"/>
            <a:ext cx="7490793" cy="1320800"/>
          </a:xfrm>
        </p:spPr>
        <p:txBody>
          <a:bodyPr/>
          <a:lstStyle/>
          <a:p>
            <a:r>
              <a:rPr lang="hr-HR" altLang="sr-Latn-RS" dirty="0"/>
              <a:t>Daljnje borbe s Turcima Osmanlijama</a:t>
            </a:r>
          </a:p>
        </p:txBody>
      </p:sp>
      <p:sp>
        <p:nvSpPr>
          <p:cNvPr id="3075" name="Rectangle 3"/>
          <p:cNvSpPr>
            <a:spLocks noGrp="1" noChangeArrowheads="1"/>
          </p:cNvSpPr>
          <p:nvPr>
            <p:ph idx="1"/>
          </p:nvPr>
        </p:nvSpPr>
        <p:spPr>
          <a:xfrm>
            <a:off x="755576" y="3391115"/>
            <a:ext cx="3170314" cy="2088232"/>
          </a:xfrm>
        </p:spPr>
        <p:txBody>
          <a:bodyPr/>
          <a:lstStyle/>
          <a:p>
            <a:r>
              <a:rPr lang="hr-HR" altLang="sr-Latn-RS" b="1" dirty="0"/>
              <a:t>nije postojala </a:t>
            </a:r>
            <a:r>
              <a:rPr lang="hr-HR" altLang="sr-Latn-RS" dirty="0"/>
              <a:t>organizirana obrana</a:t>
            </a:r>
          </a:p>
        </p:txBody>
      </p:sp>
      <p:pic>
        <p:nvPicPr>
          <p:cNvPr id="5" name="Picture 4" descr="Arkebuzi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2180671"/>
            <a:ext cx="3210660" cy="45091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251520" y="476672"/>
            <a:ext cx="5112568" cy="1656184"/>
          </a:xfrm>
        </p:spPr>
        <p:txBody>
          <a:bodyPr>
            <a:normAutofit/>
          </a:bodyPr>
          <a:lstStyle/>
          <a:p>
            <a:r>
              <a:rPr lang="hr-HR" altLang="sr-Latn-RS" dirty="0"/>
              <a:t>utvrde su bile u lošem stanju</a:t>
            </a:r>
          </a:p>
        </p:txBody>
      </p:sp>
      <p:pic>
        <p:nvPicPr>
          <p:cNvPr id="2050" name="Picture 2" descr="The romantic scenes of landscaping in Persian miniatures were simplified in Ottoman miniature by the reducing detailed landscape scenes to plain backgrounds. Human figures, buildings, and other main elements of the subject predominated. In classical Turkish miniatures, lines are straight, colours are vivid and the style is narrative. Miniature art is known for its strongly-built heroes, simplicity, selection of themes from real life and the powerful concept of colou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764704"/>
            <a:ext cx="3076316" cy="56078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098" name="Picture 2" descr="slika"/>
          <p:cNvPicPr>
            <a:picLocks noChangeAspect="1" noChangeArrowheads="1"/>
          </p:cNvPicPr>
          <p:nvPr/>
        </p:nvPicPr>
        <p:blipFill rotWithShape="1">
          <a:blip r:embed="rId3">
            <a:extLst>
              <a:ext uri="{28A0092B-C50C-407E-A947-70E740481C1C}">
                <a14:useLocalDpi xmlns:a14="http://schemas.microsoft.com/office/drawing/2010/main" val="0"/>
              </a:ext>
            </a:extLst>
          </a:blip>
          <a:srcRect l="4400" t="6237" r="4400" b="8525"/>
          <a:stretch/>
        </p:blipFill>
        <p:spPr bwMode="auto">
          <a:xfrm>
            <a:off x="395536" y="2420888"/>
            <a:ext cx="4104456" cy="29523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440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323528" y="332656"/>
            <a:ext cx="7490793" cy="2016224"/>
          </a:xfrm>
        </p:spPr>
        <p:txBody>
          <a:bodyPr>
            <a:normAutofit/>
          </a:bodyPr>
          <a:lstStyle/>
          <a:p>
            <a:r>
              <a:rPr lang="hr-HR" altLang="sr-Latn-RS" dirty="0"/>
              <a:t>nije bilo pomoći iz europskih država; jedini koji je pružao pomoć bio je </a:t>
            </a:r>
            <a:r>
              <a:rPr lang="hr-HR" altLang="sr-Latn-RS" b="1" dirty="0"/>
              <a:t>papa</a:t>
            </a:r>
          </a:p>
        </p:txBody>
      </p:sp>
      <p:pic>
        <p:nvPicPr>
          <p:cNvPr id="4" name="Picture 4" descr="jkanjičari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3041" y="2636911"/>
            <a:ext cx="2927350" cy="36734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Picture 2" descr="Raffael 0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43608" y="2866590"/>
            <a:ext cx="2696766" cy="32141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559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0" y="836712"/>
            <a:ext cx="4632971" cy="3960440"/>
          </a:xfrm>
        </p:spPr>
        <p:txBody>
          <a:bodyPr/>
          <a:lstStyle/>
          <a:p>
            <a:pPr>
              <a:lnSpc>
                <a:spcPts val="5000"/>
              </a:lnSpc>
            </a:pPr>
            <a:r>
              <a:rPr lang="hr-HR" dirty="0"/>
              <a:t>od pojedinaca koji su se uspješno suprotstavili Turcima Osmanlijama izdvajao se </a:t>
            </a:r>
            <a:r>
              <a:rPr lang="hr-HR" b="1" dirty="0"/>
              <a:t>ban Petar </a:t>
            </a:r>
            <a:r>
              <a:rPr lang="hr-HR" b="1" dirty="0" err="1"/>
              <a:t>Berislavić</a:t>
            </a:r>
            <a:r>
              <a:rPr lang="hr-HR" b="1" dirty="0"/>
              <a:t> </a:t>
            </a: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1363593"/>
            <a:ext cx="4047744" cy="44074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05164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323528" y="188640"/>
            <a:ext cx="8229600" cy="3672407"/>
          </a:xfrm>
        </p:spPr>
        <p:txBody>
          <a:bodyPr>
            <a:normAutofit/>
          </a:bodyPr>
          <a:lstStyle/>
          <a:p>
            <a:pPr>
              <a:lnSpc>
                <a:spcPts val="5000"/>
              </a:lnSpc>
            </a:pPr>
            <a:r>
              <a:rPr lang="hr-HR" dirty="0"/>
              <a:t>Petar </a:t>
            </a:r>
            <a:r>
              <a:rPr lang="hr-HR" dirty="0" err="1"/>
              <a:t>Berislavić</a:t>
            </a:r>
            <a:r>
              <a:rPr lang="hr-HR" dirty="0"/>
              <a:t> </a:t>
            </a:r>
            <a:r>
              <a:rPr lang="hr-HR" b="1" dirty="0"/>
              <a:t>1513. </a:t>
            </a:r>
            <a:r>
              <a:rPr lang="hr-HR" dirty="0"/>
              <a:t>kod </a:t>
            </a:r>
            <a:r>
              <a:rPr lang="hr-HR" b="1" dirty="0"/>
              <a:t>Dubice</a:t>
            </a:r>
            <a:r>
              <a:rPr lang="hr-HR" dirty="0"/>
              <a:t> pobijedio Turke</a:t>
            </a:r>
          </a:p>
          <a:p>
            <a:pPr>
              <a:lnSpc>
                <a:spcPts val="5000"/>
              </a:lnSpc>
            </a:pPr>
            <a:r>
              <a:rPr lang="hr-HR" dirty="0"/>
              <a:t>za njegova banovanja Turci Osmanlije nisu osvojili niti jedan dio hrvatskog teritorija</a:t>
            </a:r>
          </a:p>
        </p:txBody>
      </p:sp>
      <p:pic>
        <p:nvPicPr>
          <p:cNvPr id="7170" name="Picture 2" descr="https://upload.wikimedia.org/wikipedia/commons/6/6b/Vieux_Dubi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140968"/>
            <a:ext cx="4876800" cy="34194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685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7544" y="260648"/>
            <a:ext cx="7490793" cy="875184"/>
          </a:xfrm>
        </p:spPr>
        <p:txBody>
          <a:bodyPr/>
          <a:lstStyle/>
          <a:p>
            <a:r>
              <a:rPr lang="hr-HR" altLang="sr-Latn-RS" dirty="0"/>
              <a:t>Bitka na </a:t>
            </a:r>
            <a:r>
              <a:rPr lang="hr-HR" altLang="sr-Latn-RS" dirty="0" err="1"/>
              <a:t>Mohačkom</a:t>
            </a:r>
            <a:r>
              <a:rPr lang="hr-HR" altLang="sr-Latn-RS" dirty="0"/>
              <a:t> polju</a:t>
            </a:r>
          </a:p>
        </p:txBody>
      </p:sp>
      <p:sp>
        <p:nvSpPr>
          <p:cNvPr id="4099" name="Rectangle 3"/>
          <p:cNvSpPr>
            <a:spLocks noGrp="1" noChangeArrowheads="1"/>
          </p:cNvSpPr>
          <p:nvPr>
            <p:ph idx="1"/>
          </p:nvPr>
        </p:nvSpPr>
        <p:spPr>
          <a:xfrm>
            <a:off x="417323" y="1135832"/>
            <a:ext cx="4176464" cy="3816424"/>
          </a:xfrm>
        </p:spPr>
        <p:txBody>
          <a:bodyPr>
            <a:noAutofit/>
          </a:bodyPr>
          <a:lstStyle/>
          <a:p>
            <a:r>
              <a:rPr lang="hr-HR" altLang="sr-Latn-RS" sz="2000" dirty="0"/>
              <a:t>U vrijeme slabih </a:t>
            </a:r>
            <a:r>
              <a:rPr lang="hr-HR" altLang="sr-Latn-RS" sz="2000" dirty="0" err="1"/>
              <a:t>Jagelovića</a:t>
            </a:r>
            <a:r>
              <a:rPr lang="hr-HR" altLang="sr-Latn-RS" sz="2000" dirty="0"/>
              <a:t> na vlast u Osmanskom Carstvu dolazi sultan </a:t>
            </a:r>
            <a:r>
              <a:rPr lang="hr-HR" altLang="sr-Latn-RS" sz="2000" b="1" dirty="0"/>
              <a:t>Sulejman Veličanstveni (1520.-1566.), </a:t>
            </a:r>
            <a:r>
              <a:rPr lang="hr-HR" altLang="sr-Latn-RS" sz="2000" dirty="0"/>
              <a:t>čija vladavina predstavlja</a:t>
            </a:r>
          </a:p>
          <a:p>
            <a:pPr marL="0" indent="0">
              <a:buNone/>
            </a:pPr>
            <a:r>
              <a:rPr lang="hr-HR" altLang="sr-Latn-RS" sz="2000" dirty="0"/>
              <a:t>    vrhunac osvajanja Osmanskog</a:t>
            </a:r>
            <a:br>
              <a:rPr lang="hr-HR" altLang="sr-Latn-RS" sz="2000" dirty="0"/>
            </a:br>
            <a:r>
              <a:rPr lang="hr-HR" altLang="sr-Latn-RS" sz="2000" dirty="0"/>
              <a:t>    Carstva</a:t>
            </a:r>
            <a:endParaRPr lang="hr-HR" altLang="sr-Latn-RS" sz="2000" b="1" dirty="0"/>
          </a:p>
        </p:txBody>
      </p:sp>
      <p:pic>
        <p:nvPicPr>
          <p:cNvPr id="8196" name="Picture 4" descr="http://imgix.scout.com/138/13864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268760"/>
            <a:ext cx="3787604" cy="52547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323528" y="332656"/>
            <a:ext cx="4394450" cy="1340418"/>
          </a:xfrm>
        </p:spPr>
        <p:txBody>
          <a:bodyPr/>
          <a:lstStyle/>
          <a:p>
            <a:r>
              <a:rPr lang="hr-HR" altLang="sr-Latn-RS" dirty="0"/>
              <a:t>postao sultan 1520.</a:t>
            </a:r>
          </a:p>
        </p:txBody>
      </p:sp>
      <p:pic>
        <p:nvPicPr>
          <p:cNvPr id="8194" name="Picture 2" descr="http://media.vocativ.com/photos/2014/03/Suleiman-the-Magnificent-0237932757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407840"/>
            <a:ext cx="4609356" cy="460935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218" name="Picture 2" descr="http://www.altarmaket.com/images/kanuni_sultan_suleyman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310" y="2780928"/>
            <a:ext cx="3310997" cy="32823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185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808FCDD-4715-4CA6-8680-43370AA07638}"/>
              </a:ext>
            </a:extLst>
          </p:cNvPr>
          <p:cNvSpPr>
            <a:spLocks noGrp="1"/>
          </p:cNvSpPr>
          <p:nvPr>
            <p:ph type="title"/>
          </p:nvPr>
        </p:nvSpPr>
        <p:spPr>
          <a:xfrm>
            <a:off x="571099" y="0"/>
            <a:ext cx="7490793" cy="1320800"/>
          </a:xfrm>
        </p:spPr>
        <p:txBody>
          <a:bodyPr/>
          <a:lstStyle/>
          <a:p>
            <a:endParaRPr lang="hr-HR" dirty="0"/>
          </a:p>
        </p:txBody>
      </p:sp>
      <p:sp>
        <p:nvSpPr>
          <p:cNvPr id="3" name="Rezervirano mjesto sadržaja 2">
            <a:extLst>
              <a:ext uri="{FF2B5EF4-FFF2-40B4-BE49-F238E27FC236}">
                <a16:creationId xmlns:a16="http://schemas.microsoft.com/office/drawing/2014/main" id="{A3899ADD-7D0C-48C3-848F-440133D3D062}"/>
              </a:ext>
            </a:extLst>
          </p:cNvPr>
          <p:cNvSpPr>
            <a:spLocks noGrp="1"/>
          </p:cNvSpPr>
          <p:nvPr>
            <p:ph idx="1"/>
          </p:nvPr>
        </p:nvSpPr>
        <p:spPr>
          <a:xfrm>
            <a:off x="576327" y="764704"/>
            <a:ext cx="7490793" cy="4364754"/>
          </a:xfrm>
        </p:spPr>
        <p:txBody>
          <a:bodyPr>
            <a:noAutofit/>
          </a:bodyPr>
          <a:lstStyle/>
          <a:p>
            <a:r>
              <a:rPr lang="hr-HR" sz="2800" dirty="0"/>
              <a:t>U vrijeme prvih osmanlijskih osvajanja u Europi, u Ugarsko-Hrvatskoj državi bile su česte smjene vlasti i borbe za prijestolje što je slabilo državu.</a:t>
            </a:r>
          </a:p>
          <a:p>
            <a:r>
              <a:rPr lang="hr-HR" sz="2800" dirty="0"/>
              <a:t>Od 13.st. sve više jača i vladarska obitelj HABSBURG čija se vlast širi na područje Slovenije i Austrije, a uključuju se i u borbu za hrvatsko i ugarsko prijestolje.</a:t>
            </a:r>
          </a:p>
        </p:txBody>
      </p:sp>
    </p:spTree>
    <p:extLst>
      <p:ext uri="{BB962C8B-B14F-4D97-AF65-F5344CB8AC3E}">
        <p14:creationId xmlns:p14="http://schemas.microsoft.com/office/powerpoint/2010/main" val="2053492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57200" y="548681"/>
            <a:ext cx="4690864" cy="3888432"/>
          </a:xfrm>
        </p:spPr>
        <p:txBody>
          <a:bodyPr/>
          <a:lstStyle/>
          <a:p>
            <a:pPr>
              <a:lnSpc>
                <a:spcPts val="5000"/>
              </a:lnSpc>
            </a:pPr>
            <a:r>
              <a:rPr lang="hr-HR" dirty="0"/>
              <a:t>Sulejman </a:t>
            </a:r>
            <a:r>
              <a:rPr lang="hr-HR" b="1" dirty="0"/>
              <a:t>1521. </a:t>
            </a:r>
            <a:r>
              <a:rPr lang="hr-HR" dirty="0"/>
              <a:t>osvojio </a:t>
            </a:r>
            <a:r>
              <a:rPr lang="hr-HR" b="1" dirty="0"/>
              <a:t>Beograd</a:t>
            </a:r>
            <a:r>
              <a:rPr lang="hr-HR" dirty="0"/>
              <a:t>, ključ Panonije</a:t>
            </a:r>
          </a:p>
          <a:p>
            <a:pPr>
              <a:lnSpc>
                <a:spcPts val="5000"/>
              </a:lnSpc>
            </a:pPr>
            <a:r>
              <a:rPr lang="hr-HR" dirty="0"/>
              <a:t>otvoren put za osvajanje Ugarske</a:t>
            </a:r>
          </a:p>
        </p:txBody>
      </p:sp>
      <p:pic>
        <p:nvPicPr>
          <p:cNvPr id="1026" name="Picture 2" descr="https://encrypted-tbn0.gstatic.com/images?q=tbn:ANd9GcRfFaXY7H0DiBWn0GCOCu9S5odUBinwPz2l8QZd0OVZ2DbCc3s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89268"/>
            <a:ext cx="2785533" cy="49117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4" descr="beograd 15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4077072"/>
            <a:ext cx="4063545" cy="24860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781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323528" y="332656"/>
            <a:ext cx="8219256" cy="1440160"/>
          </a:xfrm>
        </p:spPr>
        <p:txBody>
          <a:bodyPr>
            <a:normAutofit/>
          </a:bodyPr>
          <a:lstStyle/>
          <a:p>
            <a:pPr>
              <a:lnSpc>
                <a:spcPts val="5000"/>
              </a:lnSpc>
            </a:pPr>
            <a:r>
              <a:rPr lang="hr-HR" dirty="0"/>
              <a:t>u Ugarskoj velikaški sukobi i slaba kraljeva vlast</a:t>
            </a:r>
          </a:p>
        </p:txBody>
      </p:sp>
      <p:pic>
        <p:nvPicPr>
          <p:cNvPr id="6148" name="Picture 4" descr="http://www.tarihiolaylar.com/img/tarihiolaylar/_nc_ha_l_seferker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916832"/>
            <a:ext cx="5842992" cy="44735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976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57200" y="548681"/>
            <a:ext cx="4042792" cy="1944215"/>
          </a:xfrm>
        </p:spPr>
        <p:txBody>
          <a:bodyPr>
            <a:noAutofit/>
          </a:bodyPr>
          <a:lstStyle/>
          <a:p>
            <a:pPr>
              <a:lnSpc>
                <a:spcPts val="5000"/>
              </a:lnSpc>
            </a:pPr>
            <a:r>
              <a:rPr lang="hr-HR" dirty="0"/>
              <a:t>Bitka na </a:t>
            </a:r>
            <a:r>
              <a:rPr lang="hr-HR" b="1" dirty="0" err="1"/>
              <a:t>Mohačkom</a:t>
            </a:r>
            <a:r>
              <a:rPr lang="hr-HR" b="1" dirty="0"/>
              <a:t> polju 1526.</a:t>
            </a:r>
          </a:p>
        </p:txBody>
      </p:sp>
      <p:pic>
        <p:nvPicPr>
          <p:cNvPr id="4" name="Picture 4" descr="Cavalry units participating in the Battle of Mohacs, 1526, Hünernâme of 1588 by Lokma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543407"/>
            <a:ext cx="3443490" cy="50113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266" name="Picture 2" descr="http://www.mohacsiemlekhely.hu/images/content/csat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356992"/>
            <a:ext cx="5092898" cy="279888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161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5E66B16-62E8-481B-89D4-65F091AF436C}"/>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E7E1F6E2-685B-4421-A1A6-D18CEE4C3F31}"/>
              </a:ext>
            </a:extLst>
          </p:cNvPr>
          <p:cNvSpPr>
            <a:spLocks noGrp="1"/>
          </p:cNvSpPr>
          <p:nvPr>
            <p:ph idx="1"/>
          </p:nvPr>
        </p:nvSpPr>
        <p:spPr>
          <a:xfrm>
            <a:off x="624254" y="1412776"/>
            <a:ext cx="7490793" cy="4364754"/>
          </a:xfrm>
        </p:spPr>
        <p:txBody>
          <a:bodyPr/>
          <a:lstStyle/>
          <a:p>
            <a:r>
              <a:rPr lang="hr-HR" dirty="0"/>
              <a:t>Mlad i bez iskustva u ratovanju s Osmanlijama, ugarsko-hrvatski vladar Ludovik II. </a:t>
            </a:r>
            <a:r>
              <a:rPr lang="hr-HR" dirty="0" err="1"/>
              <a:t>Jagelović</a:t>
            </a:r>
            <a:r>
              <a:rPr lang="hr-HR" dirty="0"/>
              <a:t> dočekao je sa svojih (ugarskih) 25000 vojnika Sulejmanovu vojsku od oko 100000 vojnika</a:t>
            </a:r>
          </a:p>
        </p:txBody>
      </p:sp>
    </p:spTree>
    <p:extLst>
      <p:ext uri="{BB962C8B-B14F-4D97-AF65-F5344CB8AC3E}">
        <p14:creationId xmlns:p14="http://schemas.microsoft.com/office/powerpoint/2010/main" val="2494514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251520" y="404664"/>
            <a:ext cx="8424936" cy="1584176"/>
          </a:xfrm>
        </p:spPr>
        <p:txBody>
          <a:bodyPr/>
          <a:lstStyle/>
          <a:p>
            <a:pPr>
              <a:lnSpc>
                <a:spcPts val="5000"/>
              </a:lnSpc>
            </a:pPr>
            <a:r>
              <a:rPr lang="hr-HR" dirty="0"/>
              <a:t>težak poraz ugarske vojske koju je predvodio </a:t>
            </a:r>
            <a:r>
              <a:rPr lang="hr-HR" b="1" dirty="0"/>
              <a:t>Ludovik II. </a:t>
            </a:r>
            <a:r>
              <a:rPr lang="hr-HR" b="1" dirty="0" err="1"/>
              <a:t>Jagelović</a:t>
            </a:r>
            <a:endParaRPr lang="hr-HR" b="1" dirty="0"/>
          </a:p>
        </p:txBody>
      </p:sp>
      <p:pic>
        <p:nvPicPr>
          <p:cNvPr id="12290" name="Picture 2" descr="https://upload.wikimedia.org/wikipedia/commons/thumb/0/0a/Lajos_II.jpg/230px-Lajos_I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996952"/>
            <a:ext cx="2190750" cy="27527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776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80F02CA-D429-433B-B1F9-91A9140AA05E}"/>
              </a:ext>
            </a:extLst>
          </p:cNvPr>
          <p:cNvSpPr>
            <a:spLocks noGrp="1"/>
          </p:cNvSpPr>
          <p:nvPr>
            <p:ph type="title"/>
          </p:nvPr>
        </p:nvSpPr>
        <p:spPr/>
        <p:txBody>
          <a:bodyPr/>
          <a:lstStyle/>
          <a:p>
            <a:r>
              <a:rPr lang="hr-HR" dirty="0"/>
              <a:t>Posljedice bitke na </a:t>
            </a:r>
            <a:r>
              <a:rPr lang="hr-HR" dirty="0" err="1"/>
              <a:t>Mohačkom</a:t>
            </a:r>
            <a:r>
              <a:rPr lang="hr-HR" dirty="0"/>
              <a:t> polju</a:t>
            </a:r>
          </a:p>
        </p:txBody>
      </p:sp>
      <p:sp>
        <p:nvSpPr>
          <p:cNvPr id="3" name="Rezervirano mjesto sadržaja 2">
            <a:extLst>
              <a:ext uri="{FF2B5EF4-FFF2-40B4-BE49-F238E27FC236}">
                <a16:creationId xmlns:a16="http://schemas.microsoft.com/office/drawing/2014/main" id="{1CA4DD53-7BD9-49C7-A5D3-5CA2239BEA1C}"/>
              </a:ext>
            </a:extLst>
          </p:cNvPr>
          <p:cNvSpPr>
            <a:spLocks noGrp="1"/>
          </p:cNvSpPr>
          <p:nvPr>
            <p:ph idx="1"/>
          </p:nvPr>
        </p:nvSpPr>
        <p:spPr/>
        <p:txBody>
          <a:bodyPr/>
          <a:lstStyle/>
          <a:p>
            <a:r>
              <a:rPr lang="hr-HR" dirty="0"/>
              <a:t>Poraz ugarske vojske</a:t>
            </a:r>
          </a:p>
          <a:p>
            <a:r>
              <a:rPr lang="hr-HR" dirty="0"/>
              <a:t>Kralj Ludovik II. je poginuo pri bijegu iz bitke</a:t>
            </a:r>
          </a:p>
          <a:p>
            <a:r>
              <a:rPr lang="hr-HR" dirty="0"/>
              <a:t>Raspala se ugarsko-hrvatska država</a:t>
            </a:r>
          </a:p>
          <a:p>
            <a:r>
              <a:rPr lang="hr-HR" dirty="0"/>
              <a:t>Osmanlije još snažnije kreću u osvajanje Ugarske i Hrvatske</a:t>
            </a:r>
          </a:p>
        </p:txBody>
      </p:sp>
    </p:spTree>
    <p:extLst>
      <p:ext uri="{BB962C8B-B14F-4D97-AF65-F5344CB8AC3E}">
        <p14:creationId xmlns:p14="http://schemas.microsoft.com/office/powerpoint/2010/main" val="3679062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123778" y="257038"/>
            <a:ext cx="3474446" cy="3456384"/>
          </a:xfrm>
        </p:spPr>
        <p:txBody>
          <a:bodyPr>
            <a:normAutofit/>
          </a:bodyPr>
          <a:lstStyle/>
          <a:p>
            <a:r>
              <a:rPr lang="hr-HR" altLang="sr-Latn-RS" dirty="0"/>
              <a:t>Spomen područje na </a:t>
            </a:r>
            <a:r>
              <a:rPr lang="hr-HR" altLang="sr-Latn-RS" dirty="0" err="1"/>
              <a:t>Mohačkom</a:t>
            </a:r>
            <a:r>
              <a:rPr lang="hr-HR" altLang="sr-Latn-RS" dirty="0"/>
              <a:t> polju</a:t>
            </a:r>
          </a:p>
        </p:txBody>
      </p:sp>
      <p:pic>
        <p:nvPicPr>
          <p:cNvPr id="13314" name="Picture 2" descr="http://rewrite.origos.hu/s/img/i/0806/20080619hadiemlek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257038"/>
            <a:ext cx="5524500" cy="31432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316" name="Picture 4" descr="https://upload.wikimedia.org/wikipedia/commons/6/62/Moh%C3%A1csi_T%C3%B6rt%C3%A9nelmi_Eml%C3%A9kpark_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8005" y="3933056"/>
            <a:ext cx="3100202" cy="23013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318" name="Picture 6" descr="https://utazom.com/sites/default/files/magyarorszag/25839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561" y="3501008"/>
            <a:ext cx="1940880" cy="291787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248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sz="half" idx="1"/>
          </p:nvPr>
        </p:nvSpPr>
        <p:spPr>
          <a:xfrm>
            <a:off x="179512" y="260648"/>
            <a:ext cx="8496944" cy="2952328"/>
          </a:xfrm>
        </p:spPr>
        <p:txBody>
          <a:bodyPr>
            <a:noAutofit/>
          </a:bodyPr>
          <a:lstStyle/>
          <a:p>
            <a:pPr>
              <a:lnSpc>
                <a:spcPct val="150000"/>
              </a:lnSpc>
            </a:pPr>
            <a:r>
              <a:rPr lang="hr-HR" altLang="sr-Latn-RS" sz="3200" dirty="0"/>
              <a:t>Hrvati su upoznali turske ratnike u bitkama na Kosovu polju i </a:t>
            </a:r>
            <a:r>
              <a:rPr lang="hr-HR" altLang="sr-Latn-RS" sz="3200" dirty="0" err="1"/>
              <a:t>Nikopolju</a:t>
            </a:r>
            <a:r>
              <a:rPr lang="hr-HR" altLang="sr-Latn-RS" sz="3200" dirty="0"/>
              <a:t>, jer su se nalazili u sastavu kršćanskih vojski koje su </a:t>
            </a:r>
            <a:r>
              <a:rPr lang="hr-HR" altLang="sr-Latn-RS" sz="3200" b="1" dirty="0"/>
              <a:t>sudjelovale</a:t>
            </a:r>
            <a:r>
              <a:rPr lang="hr-HR" altLang="sr-Latn-RS" sz="3200" dirty="0"/>
              <a:t> u tim bitkama</a:t>
            </a:r>
          </a:p>
        </p:txBody>
      </p:sp>
      <p:pic>
        <p:nvPicPr>
          <p:cNvPr id="1026" name="Picture 2" descr="Ottoman Warrior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780928"/>
            <a:ext cx="2902297" cy="38456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Ottoman Arm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3643198"/>
            <a:ext cx="2274861" cy="29834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273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4011CBE-90D1-41FD-A186-5ECF2B6B7D1F}"/>
              </a:ext>
            </a:extLst>
          </p:cNvPr>
          <p:cNvSpPr>
            <a:spLocks noGrp="1"/>
          </p:cNvSpPr>
          <p:nvPr>
            <p:ph type="title"/>
          </p:nvPr>
        </p:nvSpPr>
        <p:spPr/>
        <p:txBody>
          <a:bodyPr/>
          <a:lstStyle/>
          <a:p>
            <a:endParaRPr lang="hr-HR" dirty="0"/>
          </a:p>
        </p:txBody>
      </p:sp>
      <p:sp>
        <p:nvSpPr>
          <p:cNvPr id="3" name="Rezervirano mjesto teksta 2">
            <a:extLst>
              <a:ext uri="{FF2B5EF4-FFF2-40B4-BE49-F238E27FC236}">
                <a16:creationId xmlns:a16="http://schemas.microsoft.com/office/drawing/2014/main" id="{2BFCB8F7-4166-4864-AD3C-3BBC2E6620A3}"/>
              </a:ext>
            </a:extLst>
          </p:cNvPr>
          <p:cNvSpPr>
            <a:spLocks noGrp="1"/>
          </p:cNvSpPr>
          <p:nvPr>
            <p:ph type="body" sz="half" idx="1"/>
          </p:nvPr>
        </p:nvSpPr>
        <p:spPr>
          <a:xfrm>
            <a:off x="385520" y="1233487"/>
            <a:ext cx="8443912" cy="4391025"/>
          </a:xfrm>
        </p:spPr>
        <p:txBody>
          <a:bodyPr/>
          <a:lstStyle/>
          <a:p>
            <a:r>
              <a:rPr lang="hr-HR" sz="2800" dirty="0"/>
              <a:t>Zadnji jaki ugarsko-hrvatski vladar koji je imao red u državi bio je MATIJA KORVIN (1458.-1490.) Bio je obrazovan i pravedan vladar, dobar organizator i vojskovođa. Proveo je nekoliko reformi kojima je ojačao kraljevsku vlast i obranu države od Turaka – svi staleži su morali plaćati poreze, osnovao je stajaću vojsku i obrambeno područje u sjevernoj Bosni za obranu od Turaka</a:t>
            </a:r>
            <a:r>
              <a:rPr lang="hr-HR" dirty="0"/>
              <a:t>.</a:t>
            </a:r>
          </a:p>
        </p:txBody>
      </p:sp>
    </p:spTree>
    <p:extLst>
      <p:ext uri="{BB962C8B-B14F-4D97-AF65-F5344CB8AC3E}">
        <p14:creationId xmlns:p14="http://schemas.microsoft.com/office/powerpoint/2010/main" val="3253354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57199" y="332656"/>
            <a:ext cx="8229600" cy="2016223"/>
          </a:xfrm>
        </p:spPr>
        <p:txBody>
          <a:bodyPr>
            <a:normAutofit/>
          </a:bodyPr>
          <a:lstStyle/>
          <a:p>
            <a:pPr>
              <a:lnSpc>
                <a:spcPts val="5000"/>
              </a:lnSpc>
            </a:pPr>
            <a:r>
              <a:rPr lang="hr-HR" dirty="0"/>
              <a:t>izravni sukobi Hrvata i Turaka Osmanlija započeli nakon što su Turci </a:t>
            </a:r>
            <a:r>
              <a:rPr lang="hr-HR" b="1" dirty="0"/>
              <a:t>1463. osvojili Bosnu</a:t>
            </a:r>
          </a:p>
        </p:txBody>
      </p:sp>
      <p:pic>
        <p:nvPicPr>
          <p:cNvPr id="1026" name="Picture 2" descr="http://2.bp.blogspot.com/_SkELipSVX1g/TS21AuWFVhI/AAAAAAAAE7Y/nsrkx1r_8s8/s1600/Szarza_Mameluk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882" y="2564904"/>
            <a:ext cx="6456235" cy="39947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095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p:cNvPicPr>
            <a:picLocks noGrp="1" noChangeAspect="1"/>
          </p:cNvPicPr>
          <p:nvPr>
            <p:ph idx="1"/>
          </p:nvPr>
        </p:nvPicPr>
        <p:blipFill rotWithShape="1">
          <a:blip r:embed="rId2">
            <a:extLst>
              <a:ext uri="{28A0092B-C50C-407E-A947-70E740481C1C}">
                <a14:useLocalDpi xmlns:a14="http://schemas.microsoft.com/office/drawing/2010/main" val="0"/>
              </a:ext>
            </a:extLst>
          </a:blip>
          <a:srcRect l="575" t="1281" r="575" b="1880"/>
          <a:stretch/>
        </p:blipFill>
        <p:spPr>
          <a:xfrm>
            <a:off x="1907704" y="17646"/>
            <a:ext cx="7200800" cy="67507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Slik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64" y="4437112"/>
            <a:ext cx="3686879" cy="23618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zervirano mjesto sadržaja 2"/>
          <p:cNvSpPr txBox="1">
            <a:spLocks/>
          </p:cNvSpPr>
          <p:nvPr/>
        </p:nvSpPr>
        <p:spPr>
          <a:xfrm>
            <a:off x="-17244" y="1484785"/>
            <a:ext cx="1923323" cy="1512168"/>
          </a:xfrm>
          <a:prstGeom prst="rect">
            <a:avLst/>
          </a:prstGeom>
        </p:spPr>
        <p:txBody>
          <a:bodyPr vert="horz" lIns="91440" tIns="45720" rIns="91440" bIns="45720" rtlCol="0">
            <a:normAutofit/>
          </a:bodyPr>
          <a:lstStyle>
            <a:lvl1pPr marL="342900" indent="-342900" algn="l" defTabSz="457200" rtl="0" eaLnBrk="1" latinLnBrk="0" hangingPunct="1">
              <a:lnSpc>
                <a:spcPts val="5000"/>
              </a:lnSpc>
              <a:spcBef>
                <a:spcPts val="1000"/>
              </a:spcBef>
              <a:spcAft>
                <a:spcPts val="0"/>
              </a:spcAft>
              <a:buClr>
                <a:schemeClr val="accent1"/>
              </a:buClr>
              <a:buSzPct val="80000"/>
              <a:buFont typeface="Wingdings 3" charset="2"/>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fontAlgn="auto"/>
            <a:r>
              <a:rPr lang="hr-HR" sz="2800" dirty="0"/>
              <a:t>Hrvatska 1463. g.</a:t>
            </a:r>
          </a:p>
        </p:txBody>
      </p:sp>
    </p:spTree>
    <p:extLst>
      <p:ext uri="{BB962C8B-B14F-4D97-AF65-F5344CB8AC3E}">
        <p14:creationId xmlns:p14="http://schemas.microsoft.com/office/powerpoint/2010/main" val="1601204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D87F345-373B-4908-8A9F-05703466E45E}"/>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2BB6E08A-BC36-451A-BB5C-AD1DFF5F4F41}"/>
              </a:ext>
            </a:extLst>
          </p:cNvPr>
          <p:cNvSpPr>
            <a:spLocks noGrp="1"/>
          </p:cNvSpPr>
          <p:nvPr>
            <p:ph idx="1"/>
          </p:nvPr>
        </p:nvSpPr>
        <p:spPr>
          <a:xfrm>
            <a:off x="539552" y="1556792"/>
            <a:ext cx="7490793" cy="4364754"/>
          </a:xfrm>
        </p:spPr>
        <p:txBody>
          <a:bodyPr>
            <a:normAutofit fontScale="92500"/>
          </a:bodyPr>
          <a:lstStyle/>
          <a:p>
            <a:r>
              <a:rPr lang="hr-HR" dirty="0"/>
              <a:t>Nakon smrti Matije Korvina na vlast u Ugarsko-Hrvatskoj državi dolaze vladari iz obitelji </a:t>
            </a:r>
            <a:r>
              <a:rPr lang="hr-HR" dirty="0" err="1"/>
              <a:t>Jagelović</a:t>
            </a:r>
            <a:r>
              <a:rPr lang="hr-HR" dirty="0"/>
              <a:t> koji nisu brinuli o obrani od Osmanlija te je započelo pustošenje i pljačkanje hrvatskih područja i </a:t>
            </a:r>
            <a:r>
              <a:rPr lang="hr-HR" b="1" dirty="0"/>
              <a:t>iseljavanja</a:t>
            </a:r>
            <a:r>
              <a:rPr lang="hr-HR" dirty="0"/>
              <a:t> stanovništva</a:t>
            </a:r>
          </a:p>
          <a:p>
            <a:endParaRPr lang="hr-HR" dirty="0"/>
          </a:p>
        </p:txBody>
      </p:sp>
    </p:spTree>
    <p:extLst>
      <p:ext uri="{BB962C8B-B14F-4D97-AF65-F5344CB8AC3E}">
        <p14:creationId xmlns:p14="http://schemas.microsoft.com/office/powerpoint/2010/main" val="1707430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57200" y="548681"/>
            <a:ext cx="7643192" cy="1512167"/>
          </a:xfrm>
        </p:spPr>
        <p:txBody>
          <a:bodyPr>
            <a:normAutofit/>
          </a:bodyPr>
          <a:lstStyle/>
          <a:p>
            <a:pPr>
              <a:lnSpc>
                <a:spcPts val="5000"/>
              </a:lnSpc>
            </a:pPr>
            <a:r>
              <a:rPr lang="hr-HR" dirty="0"/>
              <a:t>ugroženija područja bila su ona granična, </a:t>
            </a:r>
            <a:r>
              <a:rPr lang="hr-HR" b="1" dirty="0"/>
              <a:t>Lika i Gorski Kotar</a:t>
            </a:r>
          </a:p>
        </p:txBody>
      </p:sp>
      <p:pic>
        <p:nvPicPr>
          <p:cNvPr id="1028" name="Picture 4" descr="http://www.brodportal.hr/data/galerija/3865/139453808917.portyazo_torok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842" y="2420888"/>
            <a:ext cx="6916316" cy="38885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893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idx="1"/>
          </p:nvPr>
        </p:nvSpPr>
        <p:spPr>
          <a:xfrm>
            <a:off x="475784" y="176947"/>
            <a:ext cx="8421687" cy="1368152"/>
          </a:xfrm>
        </p:spPr>
        <p:txBody>
          <a:bodyPr>
            <a:normAutofit fontScale="85000" lnSpcReduction="20000"/>
          </a:bodyPr>
          <a:lstStyle/>
          <a:p>
            <a:pPr>
              <a:lnSpc>
                <a:spcPct val="120000"/>
              </a:lnSpc>
            </a:pPr>
            <a:r>
              <a:rPr lang="hr-HR" altLang="sr-Latn-RS" dirty="0"/>
              <a:t>Obranu Hrvatske preuzimaju hrvatski ban i plemići. Prvi veliki okršaj zbio se </a:t>
            </a:r>
            <a:r>
              <a:rPr lang="hr-HR" altLang="sr-Latn-RS" b="1" dirty="0"/>
              <a:t>1493. na Krbavskom polju</a:t>
            </a:r>
          </a:p>
        </p:txBody>
      </p:sp>
      <p:sp>
        <p:nvSpPr>
          <p:cNvPr id="2" name="AutoShape 6" descr="data:image/jpeg;base64,/9j/4AAQSkZJRgABAQAAAQABAAD/2wCEAAkGBxQTEhQUExQVFhQSFRQUFBUXGBcVFhYXFBUWFhQUFhcYHCggGBolHBQVITEhJSkrLi4uFx8zODMsNygtLisBCgoKDg0OFxAQGywkHCQsLCwsLCwsLCwsLCwsLCwsLCwsLCwsLCwsLCwsLCwsLCwsLCwsLCwsLCwsLCwsLCwsLP/AABEIAKgBLAMBIgACEQEDEQH/xAAbAAACAwEBAQAAAAAAAAAAAAABAgADBAUGB//EADkQAAEDAgQDBQcEAgICAwAAAAEAAhEDIRIxQVEEYXEFE4GRoRQiscHR4fAGMkJSFfFikiOiM1Ny/8QAGAEBAQEBAQAAAAAAAAAAAAAAAAECAwT/xAAgEQEBAQADAAIDAQEAAAAAAAAAARECEiETUQMxQWEi/9oADAMBAAIRAxEAPwD2TSrGvVb2EItEoLg5TEqggSoqwlQKrGpjVRYSjisqS9LKsStLCmhU0q2ivHJVAQTKKauFhCE6CaYWFIRRTQsKIoJphHFAEqyFE0KiigUMBAlEhLgTTEJUQRKimY4qPKVAlAwcpElICnYYKCFkJXsCtxz4JKospq4pLlAUAlKqLISwgHIoIShiRKRB0H3VRpoCsiaiinNMboWSl6rLkQXU0ndpg5TEqAaSHclPKIKBG0TK0UlXjTuFpTRYUEG5XRQRBFCUEQS40yCIIkHZApoiEqJ3MspoSVFWXp2GQghKdlInkqXPKWpXP2QaXcNzUFGElEkDOyfvFn1rxH05VBokK2o9KXqwqko4lHPBSOC0ysD0G1VnxIYkw1oeQqpQxJS9VDyiCq8SAeguKqIRxoEoC2sN0+JcYTzTCuRkSr1Ts64epiXNZ2gRmJ9FqocUx+sHY/JOuHaNIci1LgTNWWjlpV1Fm6pD0zapCitTWwnDgsgqlOXqYutBCQtCziqR0TNqJiLcCtDLKkVFa16zasA0ZzVDNRsnqVjksuMhWFbQ9F5BWLvjsoa/JMNXxCsLrLEeIUbWVwW93KDbSk73ZBxRDgIFslKHpu9uqL2UhCDWBUPrJqdVZ9XxdVAVeEKOPis4qpCg7NAlR75SErbIOQBUJQlVCuKUgqyUMSqKy0oYCrC5LKoAlPCACcFQcbHzUlUhyMrbmulAhVSmDlRqo8W9uRtsbhbaXaLT+6x9F5biO2Q0PMThOEC9z5WsHHoButfC8WHuIDgcDRiAj9xAJPQfXZYt41qbHpxUByMoh68NR7fxVopThazE6xmxvlnMgDmfBeho8VAAcbgST8SfIrMytbjtByONcuhxLXAOabESOYORT98r1OzolyUuKw+1FN7U5OtO0bhUIVja5XOHFnUI+1+CnRezc6oiKixDifFWt4hvRTqdmkvJTg6rO2sNCj3imNaucL5CEHHZJ3yTvFDwznHZLjcdFBVUNRVCFxCIYjiU7xUKWJ+iXEgXlQPBSOalNQpcZVkNFRVl6XEVrE1bKBKoqVg3MgfmyzO7RbzKvWs9mxxS4llHaDeY8E7a7Tk4fBXqmry9DGq8Y3HmEO9b/ZvmFcNWY1MaAIORCMKDhozzurRw7cM4hYjRwtvBE+SqqMh0CTOsGPgsznC8LExHks3E9psYQHGCSRpa2Z8x5p+L4kU2Y3TAjS3vdV4TtbiQ6q8tyLnRpmTB5WhTl+T6Jw+zu4l4eQDaSLH3Z1y0MeSlLjnMDsLsOIAEDXMnpmsIExfP8lHvb+Eff0Xntrq7PY9fu4xETVc2ATk1pJxRqcUCFZU7WfUe1gdHfYGvi0AOIsTyXAq1iYOo02Am3qreHjE10TEW8Z+C12yJj6ew2BGVo6Rb0hMK5C436W4x9V1V7iIMQ0WA0sNoaF3u8JiII1E3XSflT4yt4nkrBxQ3KrJadQNNPnqgxg2nwA9R0K18ifGvNcbqCpzWSiRJsIBgT9d0RUBcQA23MK906NeLmp7Q3ceazUqIO1tvhKrFF2uXISneHStw4hn9h5hMKzf7j/sFiPDeW9gqzweoiOefTqneHSuoK+zwfEFOK51XFdwLtgqTScOX5yWpeNSzlHou/G8dbJHccwfy8rrzxa7miCefkrkTa7FXtT+rfE/QLI/i3uzcfC3wWZknX0UJITeMM5U8kXurWcbUH8j43+KztJ3+KBcefkYV7cTrXQp9rO/k0HpZXjtVn9Xen1XLpmcwQpg5+azvFc5Og/tUaMPiVmq8a92sDlb1WfAfwFHx9CrLxiWcghSEJPI9FMR/qVrtGetGFIS951UbUCuphoUhSU09FNXC4U0ndTGlxKaYatxtNpMuGV4k/CyZnH09HNE+C4TS0/6WXjCROEYuV4svBLK9l2N/6o41rmBgcDJmNLRHxJ8Oa8TVGWRkytvH8QSeQvY5GNFyKrtvBWRi1opxcn81+ioLpvGev509UmIgaRCSkZAG61jK+qRiB3/AraHWN+gKpqAgCdDEfBFj/XZS/oe2/RL/APx1N5aY6znfkvRiYEQ3wnyXkv07xLqdIYQ33iSZzJyF5yXYf2wdG7fy6zHop63LHYYbXvvaEW8wFwanazzoBzmc9slW3tF8+8ZHKxvldXrTtHfNNp+vSygoDTLlA9YXHb2h/wDoeIJ+SSv2nhBPvZT+XV9Njtmj1/8AU/JK5jw2Gm8zeD4cl513bDi5oaebvCZGa1O7SIO+1zdJtLY6gokQQM/3XOXR2qeoD7oMD3ukwMvFcgceAZyJzMJm8Yw5uPqMuivrOx0KrJzI97S0CdipUcIAMgi5JNpGV5uFia6mZ/8AJnmCD01KFLh2E2qiTlDQMvFNGlvERNsWRta+c2JmZVlPinf/AFn5+EhH2cGAH5bROoOZn/SjuE/5uEXBnLz8VO8XrTHiYcRB/wCtvC0nVKzjHE2ZnlI+e6V3B3s4i8znfzUfwc/z9D9U7cVyj/kwM6d/L5IDtKbYGg8yAPVT2eLl+wGngq6nBAm8eOvz2TeJnJrHEtAglmu2evVKeOp6xtkI69Fn/wAeP6hI7s1urfIlN4/Z/wBNTeMYBnJvpf4Qq6nGUjHuyeglJ7AP6+pR/wAe3+t+v3TtxM5C2vSJkDCZ121IjXktGA/fLXqsvsQ/oPNM7h7ZeE2UvP8A0nG/1dQaYF2kuy0n0vbVWmidx0WNjJggiPHLkmFIf2Pqnf8A1ZD+wHcec/EIO4F3/HzPmiKQ5+qnswnN3mny37Pjit/CHSPBw+YVZ4R+3qD81s7gaFwKDqM6n4LU/NftL+KPMvc4H8+Kz1MwZIjbVdHBGRWbiuGM42wTaRlIXnldbHnePbGWsz1mPosVrb9MrZea7HblFoiImctYInLrPouKKbiXQMhJ6ZExrmuvH1x5T01MtG1tN566Kuu4YhEZaWVL8552Q1F81vGWl0xBiSRzRYwGAMwY5kKp75giLZ5XVvDuEnbnzWf4PUUuyhgbDiDA5iYukd2XUj3Xt21B+C28HVbhERAAH8tAJV8zleNj9lic7HXpHGfwFYc94I+apPCVBYtdfx+C74f/AKRxjl0v9Fr5Knxx51rKg/i/yKD3uiHYgPHyXosU2BP51XM4mq4Eh5NiIvHMfBO+nSRgY0yYMaKw1HzJzHzVZrBxJ8Tkr+HebWnIwD+XSeJmh7c7VE8Wuq1g954u4j9sWJ0zsuTxT6pImlEbMsesLc5Rm8MWjiDuiOMPKyorPdH/AMUcw2/ok70H+IB6wrrONg7RIuNL5pT22+4xW20ss1NjTNvCT4IGkzMNne+Snbjo3n9QVTk6w0gDSNFZS7dqxEiByC4r6gvaLx128EBUkGIWsn0bXdPb1XXDpHuzECNfmnp9v1BmQeZH08l5/HIudEhrXjRTrL/DtXq2/qI6sB6Eo1P1Cf4sHO8ryTKmasFbL1+SfHF7cnpm/qJ2rGnzCI/UX/Eed9Y+S84Kx87oCoBeM0+Pj9Hbk9QP1EI/be2pjmmb+oRIlltb/BeZaScrbI4Trpsp8fE78nrG/qClP7TzO1+t03+epbHy+68jTpuJwgZ6/dafYalv2g7YgpeHFZz5PUs7ZpE/uidwR6q/v2OMh2kAB8A2nfO68nR7PxwcUXIjotHD0AHRjLXATBF7GxmVm8eP8rU516nAHZfP5rJxVKli99sk63+qyOfkxxcARBcXECbwImbygytSYADVg7BxI8LLH6b3XKfTf/Y8/sgXPjNaR16pixc281wqnCvLic79eef5msNWm8TAdOUib9RqF6oSNLIluXmuk5eMdHiH8K+P2um+nz1VTeEfnlmTn6b/AGXve5BuqhTEmQFuc6nSPEs4d0mBOHRb+A4PE4WtMkTFtr6/VenNBuoUHDNiwzzsPis3ms4LqFIBoAFgICbByz8FQxkZEphTO6x634tdSbHTQYp+iDgI1HmEocZzUl05qequNQaifOfMXWLjcDmkRByBMmPO6033RgptTI897ObmMsrGD03T02gOvnkNtNNb4l35Uwj+o8gt906quHJObgdsx0+KvJ2ugCNBCGIbLH7aOwHULM2iXH32si8ZeF/NXtei4ic9kiWOX2pwbs2AQIsPtmsvDcO9hxGxvGRXflY+PxkQ0Tzt4LUv8rN4RgfxBmzs7jMWyyXQZSBAlrCRrA25rm0eFeDLmkmdsoXX4QwOmZjVat+icWPieIYx0YG4hyHxC0NIc0OwNvuB8IV76DJmJJzzTNAFoFlnsdXBnC6SGOE3AYPDSy2jtBgNmj0HwXSDuSpdwzSSSM/WOSvbU6Mn+YExh9VKvbAAnCPNOeyqZ0PmrxwTLWFuQuOamw6VyuI7WLmn3WGcvdBvvlf7rl8FxDg++RmZy55r1vszJs1sbQkdwlPUA+C33jN/HXHo8WG4iRAIIBDQS3mAsvtepkg5Er0PsVP+rfVUVOyGlxkDBtidPxUnOf1L+OuRT4oEi9psPzNdAFv8nl0+9IkRO6rq9lEGKbWlvMz4yTMqgdmVr2EaAH8Cvb6ScK63ckyO8mcpGIDK8E3yQqcE6b1T4f7Tt4KABLjYa2kGdkvEcIHGSH5RY2Wezp1W4ANk7RdD93hpulbMyctlybNI1KD+SDgZ/PNFgvdA4cAOaoc4q0sB0J2n5qNYdoCKgO+yLmmdIiUGidMpQDDyy1TQwATYFW4kaKpznaJtXxpNMIQBy/LKkOOaUVDqnsPFo1CgZ1hTvbqwPJV7JirERlKABvOqtTkqauEOQSgEElWuCrxxmkqWfYEX0SOpk8lYHg5JsQ1V0woRtspZRx2TTAAJ6ao+STEUzBz+61uoPxQI6qEwiXFZaEBTClcEKYi4RFoHMqp+ymI+KYuMadVPQsTkUOUhNj5DyhRztY8ymoH5ko59rQg+qYy8kjXz9tE0PTcdSCE5dzWbG3TLp805LdITsavnmh3nP1VApxe3qmaSNCfE/VNFhtzUxjyWYOftZWza4T1ZVguTZLJ0UrOIAidErKitmH7Eh3REElMX2Vcu38VKfpaARmVHCRMqsoNITFKaLrXtrKsLo8NdFC5MLj88lYmRW2pyOUfdQu5fOyIYTkmNlDFbHA6ZJw8gWFhpuiXIEeKYqp1ci8WKhrnaOqsDLZKOpRfNMT0KdaRCa51CUhQNKYqxgAzKV0KClOoHjsJSPoHeyYmncGqHCkbRsL/maTBqmCx0b5eqAcM5zsqn0SeXX86KGiRoCFZiLcY8VBWF58kjaZzHl90CJ/dY8kNq9txKDnRqqS0EaqFjhzHNRNWmqIn8CDagOqRgm1ueY+KLoJ06jNDae6D2ztulxH+MpKj3D+Jkcx81FWjFvA2TyALa8tFRc5tHmE7Xb5jK6QFryTGHLmPOUryBoPOfNCq7YA88/khTrSRiGmcz8FRfitGSVtcjT1H1QfTbeIPIOhMA0ATGWpJ+anpilv5orwMr36Sooqo1TMHXlYReFWVFEgHeEAwlpglRRawtNS4ckmY+yndk9BlzvqookELYQkxqiotRD0ycOt1CfRRRY5cv6kvgtbzVb6pBMQoopLqy6Rtd2XyVjnOMIKK4YYE6oSVFEjUGpy+g80RUMXI/NUFEs8ENQc/G/ghj5qKLGs24gqSfmgaZOX3UUSLPQFUC3hb4J++H5dRRaBaQRbM6olwOZyQUUZI8g2gG8nSyT3RMmDta3koorPYRWYEkX6WKYVCLkOEoKJPV/i+iZkybZjXqN1AAMvzZBRXEAATax5hDCQb/AJ1UUUtxcKImzY8M044cf7lRRS3Es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3" name="Slika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2126272"/>
            <a:ext cx="8064896" cy="45365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05479975"/>
      </p:ext>
    </p:extLst>
  </p:cSld>
  <p:clrMapOvr>
    <a:masterClrMapping/>
  </p:clrMapOvr>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1. Osmansko Carstvo i njegovo širenje</Template>
  <TotalTime>479</TotalTime>
  <Words>486</Words>
  <Application>Microsoft Office PowerPoint</Application>
  <PresentationFormat>Prikaz na zaslonu (4:3)</PresentationFormat>
  <Paragraphs>36</Paragraphs>
  <Slides>26</Slides>
  <Notes>0</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26</vt:i4>
      </vt:variant>
    </vt:vector>
  </HeadingPairs>
  <TitlesOfParts>
    <vt:vector size="30" baseType="lpstr">
      <vt:lpstr>Arial</vt:lpstr>
      <vt:lpstr>Trebuchet MS</vt:lpstr>
      <vt:lpstr>Wingdings 3</vt:lpstr>
      <vt:lpstr>Faseta</vt:lpstr>
      <vt:lpstr>HRVATSKA I UGARSKA POD OSMANLIJSKIM NAPADIMA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Daljnje borbe s Turcima Osmanlijama</vt:lpstr>
      <vt:lpstr>PowerPoint prezentacija</vt:lpstr>
      <vt:lpstr>PowerPoint prezentacija</vt:lpstr>
      <vt:lpstr>PowerPoint prezentacija</vt:lpstr>
      <vt:lpstr>PowerPoint prezentacija</vt:lpstr>
      <vt:lpstr>Bitka na Mohačkom polju</vt:lpstr>
      <vt:lpstr>PowerPoint prezentacija</vt:lpstr>
      <vt:lpstr>PowerPoint prezentacija</vt:lpstr>
      <vt:lpstr>PowerPoint prezentacija</vt:lpstr>
      <vt:lpstr>PowerPoint prezentacija</vt:lpstr>
      <vt:lpstr>PowerPoint prezentacija</vt:lpstr>
      <vt:lpstr>PowerPoint prezentacija</vt:lpstr>
      <vt:lpstr>Posljedice bitke na Mohačkom polju</vt:lpstr>
      <vt:lpstr>PowerPoint prezentacija</vt:lpstr>
    </vt:vector>
  </TitlesOfParts>
  <Company>DF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korisnik</dc:creator>
  <cp:lastModifiedBy>Korisnik</cp:lastModifiedBy>
  <cp:revision>48</cp:revision>
  <dcterms:created xsi:type="dcterms:W3CDTF">2013-11-10T17:13:55Z</dcterms:created>
  <dcterms:modified xsi:type="dcterms:W3CDTF">2020-03-31T09:56:27Z</dcterms:modified>
</cp:coreProperties>
</file>